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5F86A-8DE8-4A4B-9256-1283C6527F2E}" v="279" dt="2023-11-23T13:04:55.222"/>
    <p1510:client id="{70FA3499-3304-4769-B2EE-D28891EEB3C1}" v="825" dt="2023-11-22T09:39:47.228"/>
    <p1510:client id="{BA9F5FCE-F1A0-4F36-93F3-355DC26B54B3}" v="1892" dt="2023-11-23T15:48:26.610"/>
    <p1510:client id="{FC5C3827-F2F2-46D6-9F71-0F8EB0F64281}" v="4" dt="2023-11-23T13:09:07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9F23BB-FB56-44FA-ABF1-E8FF77A3BE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DEDB76F-5E73-466E-8D88-269C272EF031}">
      <dgm:prSet/>
      <dgm:spPr/>
      <dgm:t>
        <a:bodyPr/>
        <a:lstStyle/>
        <a:p>
          <a:r>
            <a:rPr lang="en-US"/>
            <a:t>TDS sensor and turbidity sensor are interfaced with arduino.</a:t>
          </a:r>
        </a:p>
      </dgm:t>
    </dgm:pt>
    <dgm:pt modelId="{D14E55C3-EBD4-40F9-B8C1-648F335016F5}" type="parTrans" cxnId="{7CC46819-8602-498E-A97F-82560085F9E3}">
      <dgm:prSet/>
      <dgm:spPr/>
      <dgm:t>
        <a:bodyPr/>
        <a:lstStyle/>
        <a:p>
          <a:endParaRPr lang="en-US"/>
        </a:p>
      </dgm:t>
    </dgm:pt>
    <dgm:pt modelId="{31356C56-FD10-40BC-9772-BE023169FE5C}" type="sibTrans" cxnId="{7CC46819-8602-498E-A97F-82560085F9E3}">
      <dgm:prSet/>
      <dgm:spPr/>
      <dgm:t>
        <a:bodyPr/>
        <a:lstStyle/>
        <a:p>
          <a:endParaRPr lang="en-US"/>
        </a:p>
      </dgm:t>
    </dgm:pt>
    <dgm:pt modelId="{7086CD61-39C5-4B17-B9A2-06491A8A05B5}">
      <dgm:prSet/>
      <dgm:spPr/>
      <dgm:t>
        <a:bodyPr/>
        <a:lstStyle/>
        <a:p>
          <a:r>
            <a:rPr lang="en-US"/>
            <a:t>When this module is placed in the water body the voltage values from turbidity sensor and dissolved particles content(in ppm) are recorded.</a:t>
          </a:r>
        </a:p>
      </dgm:t>
    </dgm:pt>
    <dgm:pt modelId="{9FB915F6-91B8-4A4B-88AD-FACC8B9EE27C}" type="parTrans" cxnId="{20C76665-11D3-4389-B48B-C5BFAB1306F2}">
      <dgm:prSet/>
      <dgm:spPr/>
      <dgm:t>
        <a:bodyPr/>
        <a:lstStyle/>
        <a:p>
          <a:endParaRPr lang="en-US"/>
        </a:p>
      </dgm:t>
    </dgm:pt>
    <dgm:pt modelId="{D09B0E2D-26C4-49F8-A115-6BD2E2618948}" type="sibTrans" cxnId="{20C76665-11D3-4389-B48B-C5BFAB1306F2}">
      <dgm:prSet/>
      <dgm:spPr/>
      <dgm:t>
        <a:bodyPr/>
        <a:lstStyle/>
        <a:p>
          <a:endParaRPr lang="en-US"/>
        </a:p>
      </dgm:t>
    </dgm:pt>
    <dgm:pt modelId="{F314BD0A-CBBA-49C0-A84C-C1B5C1D86A66}">
      <dgm:prSet/>
      <dgm:spPr/>
      <dgm:t>
        <a:bodyPr/>
        <a:lstStyle/>
        <a:p>
          <a:r>
            <a:rPr lang="en-US"/>
            <a:t>These voltage and ppm values are analyzed and the purity level of water is displayed</a:t>
          </a:r>
        </a:p>
      </dgm:t>
    </dgm:pt>
    <dgm:pt modelId="{B9E6EFD0-842F-4647-A079-09FC45DB33AA}" type="parTrans" cxnId="{9E399AA5-E523-426D-B336-934BC12587D8}">
      <dgm:prSet/>
      <dgm:spPr/>
      <dgm:t>
        <a:bodyPr/>
        <a:lstStyle/>
        <a:p>
          <a:endParaRPr lang="en-US"/>
        </a:p>
      </dgm:t>
    </dgm:pt>
    <dgm:pt modelId="{710DDE43-93F6-46C9-BFE8-13347AE291AD}" type="sibTrans" cxnId="{9E399AA5-E523-426D-B336-934BC12587D8}">
      <dgm:prSet/>
      <dgm:spPr/>
      <dgm:t>
        <a:bodyPr/>
        <a:lstStyle/>
        <a:p>
          <a:endParaRPr lang="en-US"/>
        </a:p>
      </dgm:t>
    </dgm:pt>
    <dgm:pt modelId="{2F0C5F24-20DF-42B6-A2AA-7AA5204A6D6E}">
      <dgm:prSet/>
      <dgm:spPr/>
      <dgm:t>
        <a:bodyPr/>
        <a:lstStyle/>
        <a:p>
          <a:r>
            <a:rPr lang="en-US"/>
            <a:t>This purity level of water gives conclusions on the major issues like:</a:t>
          </a:r>
        </a:p>
      </dgm:t>
    </dgm:pt>
    <dgm:pt modelId="{E2FF41A7-767E-4820-8DC7-1DEF263B7E25}" type="parTrans" cxnId="{FAD77357-21F8-4364-9915-ADF3BCAABE57}">
      <dgm:prSet/>
      <dgm:spPr/>
      <dgm:t>
        <a:bodyPr/>
        <a:lstStyle/>
        <a:p>
          <a:endParaRPr lang="en-US"/>
        </a:p>
      </dgm:t>
    </dgm:pt>
    <dgm:pt modelId="{FBCF0E67-4F97-46BA-97E0-D4076550AE37}" type="sibTrans" cxnId="{FAD77357-21F8-4364-9915-ADF3BCAABE57}">
      <dgm:prSet/>
      <dgm:spPr/>
      <dgm:t>
        <a:bodyPr/>
        <a:lstStyle/>
        <a:p>
          <a:endParaRPr lang="en-US"/>
        </a:p>
      </dgm:t>
    </dgm:pt>
    <dgm:pt modelId="{B1995ED3-18BC-4355-A89C-642E73D3B066}">
      <dgm:prSet/>
      <dgm:spPr/>
      <dgm:t>
        <a:bodyPr/>
        <a:lstStyle/>
        <a:p>
          <a:r>
            <a:rPr lang="en-US"/>
            <a:t>The aquatic life possibility </a:t>
          </a:r>
        </a:p>
      </dgm:t>
    </dgm:pt>
    <dgm:pt modelId="{C9040647-9CCA-4C83-BED8-3649B6815582}" type="parTrans" cxnId="{03DF3712-EBA2-454D-BE99-D48DDFDCF75D}">
      <dgm:prSet/>
      <dgm:spPr/>
      <dgm:t>
        <a:bodyPr/>
        <a:lstStyle/>
        <a:p>
          <a:endParaRPr lang="en-US"/>
        </a:p>
      </dgm:t>
    </dgm:pt>
    <dgm:pt modelId="{29BD95B8-13AB-4013-9505-288A5E1C15F4}" type="sibTrans" cxnId="{03DF3712-EBA2-454D-BE99-D48DDFDCF75D}">
      <dgm:prSet/>
      <dgm:spPr/>
      <dgm:t>
        <a:bodyPr/>
        <a:lstStyle/>
        <a:p>
          <a:endParaRPr lang="en-US"/>
        </a:p>
      </dgm:t>
    </dgm:pt>
    <dgm:pt modelId="{B6B2FD31-BA0A-4008-9783-EECD1EBA9DDD}">
      <dgm:prSet/>
      <dgm:spPr/>
      <dgm:t>
        <a:bodyPr/>
        <a:lstStyle/>
        <a:p>
          <a:r>
            <a:rPr lang="en-US"/>
            <a:t>Can/cannot be used as a drinking water source</a:t>
          </a:r>
        </a:p>
      </dgm:t>
    </dgm:pt>
    <dgm:pt modelId="{BFB6F94E-3A8B-4B31-94D1-5D9A2ADFAC35}" type="parTrans" cxnId="{3B7CDEEF-D1E6-4A53-B3A3-F9C5441874D8}">
      <dgm:prSet/>
      <dgm:spPr/>
      <dgm:t>
        <a:bodyPr/>
        <a:lstStyle/>
        <a:p>
          <a:endParaRPr lang="en-US"/>
        </a:p>
      </dgm:t>
    </dgm:pt>
    <dgm:pt modelId="{1F4FACD6-5FCE-4D78-AB08-6FE105F31CF4}" type="sibTrans" cxnId="{3B7CDEEF-D1E6-4A53-B3A3-F9C5441874D8}">
      <dgm:prSet/>
      <dgm:spPr/>
      <dgm:t>
        <a:bodyPr/>
        <a:lstStyle/>
        <a:p>
          <a:endParaRPr lang="en-US"/>
        </a:p>
      </dgm:t>
    </dgm:pt>
    <dgm:pt modelId="{277E4BF8-6786-4614-8DB0-69F0DD7A7D27}">
      <dgm:prSet/>
      <dgm:spPr/>
      <dgm:t>
        <a:bodyPr/>
        <a:lstStyle/>
        <a:p>
          <a:r>
            <a:rPr lang="en-US"/>
            <a:t>The toxicity level etc.</a:t>
          </a:r>
        </a:p>
      </dgm:t>
    </dgm:pt>
    <dgm:pt modelId="{7C28BE06-D70F-44D2-AAAD-4F0B9840A95A}" type="parTrans" cxnId="{2ED3785D-90B4-46B2-83E6-8FF12A71C1E6}">
      <dgm:prSet/>
      <dgm:spPr/>
      <dgm:t>
        <a:bodyPr/>
        <a:lstStyle/>
        <a:p>
          <a:endParaRPr lang="en-US"/>
        </a:p>
      </dgm:t>
    </dgm:pt>
    <dgm:pt modelId="{31FB9F3E-D602-4FA0-9C97-AEC27C40DC29}" type="sibTrans" cxnId="{2ED3785D-90B4-46B2-83E6-8FF12A71C1E6}">
      <dgm:prSet/>
      <dgm:spPr/>
      <dgm:t>
        <a:bodyPr/>
        <a:lstStyle/>
        <a:p>
          <a:endParaRPr lang="en-US"/>
        </a:p>
      </dgm:t>
    </dgm:pt>
    <dgm:pt modelId="{0B49727A-016F-474D-8266-11D79F5151DC}" type="pres">
      <dgm:prSet presAssocID="{669F23BB-FB56-44FA-ABF1-E8FF77A3BEAB}" presName="root" presStyleCnt="0">
        <dgm:presLayoutVars>
          <dgm:dir/>
          <dgm:resizeHandles val="exact"/>
        </dgm:presLayoutVars>
      </dgm:prSet>
      <dgm:spPr/>
    </dgm:pt>
    <dgm:pt modelId="{9DB5CDFF-E365-4F40-93A3-2B14FDDF1797}" type="pres">
      <dgm:prSet presAssocID="{5DEDB76F-5E73-466E-8D88-269C272EF031}" presName="compNode" presStyleCnt="0"/>
      <dgm:spPr/>
    </dgm:pt>
    <dgm:pt modelId="{4DC0BA97-5A48-4755-B4D3-CB51D6B4E60D}" type="pres">
      <dgm:prSet presAssocID="{5DEDB76F-5E73-466E-8D88-269C272EF031}" presName="bgRect" presStyleLbl="bgShp" presStyleIdx="0" presStyleCnt="7"/>
      <dgm:spPr/>
    </dgm:pt>
    <dgm:pt modelId="{3E21EE58-6E19-4DF8-987B-5CC577930574}" type="pres">
      <dgm:prSet presAssocID="{5DEDB76F-5E73-466E-8D88-269C272EF03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C423D919-F8FB-4897-AA34-D275275EBEEE}" type="pres">
      <dgm:prSet presAssocID="{5DEDB76F-5E73-466E-8D88-269C272EF031}" presName="spaceRect" presStyleCnt="0"/>
      <dgm:spPr/>
    </dgm:pt>
    <dgm:pt modelId="{328624DA-541F-4F7B-BB4E-1552B77A08C7}" type="pres">
      <dgm:prSet presAssocID="{5DEDB76F-5E73-466E-8D88-269C272EF031}" presName="parTx" presStyleLbl="revTx" presStyleIdx="0" presStyleCnt="7">
        <dgm:presLayoutVars>
          <dgm:chMax val="0"/>
          <dgm:chPref val="0"/>
        </dgm:presLayoutVars>
      </dgm:prSet>
      <dgm:spPr/>
    </dgm:pt>
    <dgm:pt modelId="{83C6DFC0-3A34-43F3-A451-8F8B049637C4}" type="pres">
      <dgm:prSet presAssocID="{31356C56-FD10-40BC-9772-BE023169FE5C}" presName="sibTrans" presStyleCnt="0"/>
      <dgm:spPr/>
    </dgm:pt>
    <dgm:pt modelId="{F0408C0E-18EA-4A47-B2EA-7B18AB821046}" type="pres">
      <dgm:prSet presAssocID="{7086CD61-39C5-4B17-B9A2-06491A8A05B5}" presName="compNode" presStyleCnt="0"/>
      <dgm:spPr/>
    </dgm:pt>
    <dgm:pt modelId="{ACCB42BF-DF67-40D6-8C8E-1EA0EF346750}" type="pres">
      <dgm:prSet presAssocID="{7086CD61-39C5-4B17-B9A2-06491A8A05B5}" presName="bgRect" presStyleLbl="bgShp" presStyleIdx="1" presStyleCnt="7"/>
      <dgm:spPr/>
    </dgm:pt>
    <dgm:pt modelId="{4BC48229-40A9-4288-A6D4-9CD2B51F2F37}" type="pres">
      <dgm:prSet presAssocID="{7086CD61-39C5-4B17-B9A2-06491A8A05B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D3EBD08-9679-4A90-86E9-05240DB8A871}" type="pres">
      <dgm:prSet presAssocID="{7086CD61-39C5-4B17-B9A2-06491A8A05B5}" presName="spaceRect" presStyleCnt="0"/>
      <dgm:spPr/>
    </dgm:pt>
    <dgm:pt modelId="{315BC092-4F51-4EA7-9E19-C042E6B08F8D}" type="pres">
      <dgm:prSet presAssocID="{7086CD61-39C5-4B17-B9A2-06491A8A05B5}" presName="parTx" presStyleLbl="revTx" presStyleIdx="1" presStyleCnt="7">
        <dgm:presLayoutVars>
          <dgm:chMax val="0"/>
          <dgm:chPref val="0"/>
        </dgm:presLayoutVars>
      </dgm:prSet>
      <dgm:spPr/>
    </dgm:pt>
    <dgm:pt modelId="{2B72CED2-D11F-40AF-8CE9-CBE38AB0CB20}" type="pres">
      <dgm:prSet presAssocID="{D09B0E2D-26C4-49F8-A115-6BD2E2618948}" presName="sibTrans" presStyleCnt="0"/>
      <dgm:spPr/>
    </dgm:pt>
    <dgm:pt modelId="{E7533871-B6EC-47CB-93B4-572F87E55BB2}" type="pres">
      <dgm:prSet presAssocID="{F314BD0A-CBBA-49C0-A84C-C1B5C1D86A66}" presName="compNode" presStyleCnt="0"/>
      <dgm:spPr/>
    </dgm:pt>
    <dgm:pt modelId="{21F3DA98-1CE9-4C58-A0A8-CB39D634D699}" type="pres">
      <dgm:prSet presAssocID="{F314BD0A-CBBA-49C0-A84C-C1B5C1D86A66}" presName="bgRect" presStyleLbl="bgShp" presStyleIdx="2" presStyleCnt="7"/>
      <dgm:spPr/>
    </dgm:pt>
    <dgm:pt modelId="{F92CA54C-FE1E-4CD6-9E50-9B6E8E7291E2}" type="pres">
      <dgm:prSet presAssocID="{F314BD0A-CBBA-49C0-A84C-C1B5C1D86A6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5751D6-69DB-48A5-8B61-1F98465E0A26}" type="pres">
      <dgm:prSet presAssocID="{F314BD0A-CBBA-49C0-A84C-C1B5C1D86A66}" presName="spaceRect" presStyleCnt="0"/>
      <dgm:spPr/>
    </dgm:pt>
    <dgm:pt modelId="{413EAB33-6ABF-46EB-8031-38D1434FE4E4}" type="pres">
      <dgm:prSet presAssocID="{F314BD0A-CBBA-49C0-A84C-C1B5C1D86A66}" presName="parTx" presStyleLbl="revTx" presStyleIdx="2" presStyleCnt="7">
        <dgm:presLayoutVars>
          <dgm:chMax val="0"/>
          <dgm:chPref val="0"/>
        </dgm:presLayoutVars>
      </dgm:prSet>
      <dgm:spPr/>
    </dgm:pt>
    <dgm:pt modelId="{FF5E11E7-0010-4091-AEFE-906C945E65A2}" type="pres">
      <dgm:prSet presAssocID="{710DDE43-93F6-46C9-BFE8-13347AE291AD}" presName="sibTrans" presStyleCnt="0"/>
      <dgm:spPr/>
    </dgm:pt>
    <dgm:pt modelId="{BBCF6788-6BAE-4B99-8D30-59FF04578B3D}" type="pres">
      <dgm:prSet presAssocID="{2F0C5F24-20DF-42B6-A2AA-7AA5204A6D6E}" presName="compNode" presStyleCnt="0"/>
      <dgm:spPr/>
    </dgm:pt>
    <dgm:pt modelId="{44888C6F-921F-4A7B-9E37-4350445B1DAB}" type="pres">
      <dgm:prSet presAssocID="{2F0C5F24-20DF-42B6-A2AA-7AA5204A6D6E}" presName="bgRect" presStyleLbl="bgShp" presStyleIdx="3" presStyleCnt="7"/>
      <dgm:spPr/>
    </dgm:pt>
    <dgm:pt modelId="{2A64D160-AE13-4F32-BA8F-8694B99A151B}" type="pres">
      <dgm:prSet presAssocID="{2F0C5F24-20DF-42B6-A2AA-7AA5204A6D6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7477A910-3479-43A1-8356-15447BB53B3E}" type="pres">
      <dgm:prSet presAssocID="{2F0C5F24-20DF-42B6-A2AA-7AA5204A6D6E}" presName="spaceRect" presStyleCnt="0"/>
      <dgm:spPr/>
    </dgm:pt>
    <dgm:pt modelId="{A85861E5-B29E-4DDC-8F0C-357834096C27}" type="pres">
      <dgm:prSet presAssocID="{2F0C5F24-20DF-42B6-A2AA-7AA5204A6D6E}" presName="parTx" presStyleLbl="revTx" presStyleIdx="3" presStyleCnt="7">
        <dgm:presLayoutVars>
          <dgm:chMax val="0"/>
          <dgm:chPref val="0"/>
        </dgm:presLayoutVars>
      </dgm:prSet>
      <dgm:spPr/>
    </dgm:pt>
    <dgm:pt modelId="{84B0E7E9-329D-4D6B-B96E-A512605C336F}" type="pres">
      <dgm:prSet presAssocID="{FBCF0E67-4F97-46BA-97E0-D4076550AE37}" presName="sibTrans" presStyleCnt="0"/>
      <dgm:spPr/>
    </dgm:pt>
    <dgm:pt modelId="{91670A1B-B3B8-43C2-ADE5-196F2668F283}" type="pres">
      <dgm:prSet presAssocID="{B1995ED3-18BC-4355-A89C-642E73D3B066}" presName="compNode" presStyleCnt="0"/>
      <dgm:spPr/>
    </dgm:pt>
    <dgm:pt modelId="{B6B822FF-8F02-4FB2-9BA5-2173ABB98FE5}" type="pres">
      <dgm:prSet presAssocID="{B1995ED3-18BC-4355-A89C-642E73D3B066}" presName="bgRect" presStyleLbl="bgShp" presStyleIdx="4" presStyleCnt="7"/>
      <dgm:spPr/>
    </dgm:pt>
    <dgm:pt modelId="{A214485E-04D6-4DC6-A6B4-B3D368602920}" type="pres">
      <dgm:prSet presAssocID="{B1995ED3-18BC-4355-A89C-642E73D3B06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53C9890B-D579-4D32-BABD-25C2134234BE}" type="pres">
      <dgm:prSet presAssocID="{B1995ED3-18BC-4355-A89C-642E73D3B066}" presName="spaceRect" presStyleCnt="0"/>
      <dgm:spPr/>
    </dgm:pt>
    <dgm:pt modelId="{CBBD2381-D9E6-4CCC-84C1-9D08E3C4B939}" type="pres">
      <dgm:prSet presAssocID="{B1995ED3-18BC-4355-A89C-642E73D3B066}" presName="parTx" presStyleLbl="revTx" presStyleIdx="4" presStyleCnt="7">
        <dgm:presLayoutVars>
          <dgm:chMax val="0"/>
          <dgm:chPref val="0"/>
        </dgm:presLayoutVars>
      </dgm:prSet>
      <dgm:spPr/>
    </dgm:pt>
    <dgm:pt modelId="{4DF1136E-CACC-46E6-A13E-C36C23474B08}" type="pres">
      <dgm:prSet presAssocID="{29BD95B8-13AB-4013-9505-288A5E1C15F4}" presName="sibTrans" presStyleCnt="0"/>
      <dgm:spPr/>
    </dgm:pt>
    <dgm:pt modelId="{6DDA5249-5483-4355-999C-3EABF8557DB6}" type="pres">
      <dgm:prSet presAssocID="{B6B2FD31-BA0A-4008-9783-EECD1EBA9DDD}" presName="compNode" presStyleCnt="0"/>
      <dgm:spPr/>
    </dgm:pt>
    <dgm:pt modelId="{FBF56A5C-3DAB-43BB-9ED4-19867734F684}" type="pres">
      <dgm:prSet presAssocID="{B6B2FD31-BA0A-4008-9783-EECD1EBA9DDD}" presName="bgRect" presStyleLbl="bgShp" presStyleIdx="5" presStyleCnt="7"/>
      <dgm:spPr/>
    </dgm:pt>
    <dgm:pt modelId="{03C82EE3-C7AE-413C-9B2F-63E686F4A604}" type="pres">
      <dgm:prSet presAssocID="{B6B2FD31-BA0A-4008-9783-EECD1EBA9DD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758B2087-9E2B-4483-B473-B19BF623C957}" type="pres">
      <dgm:prSet presAssocID="{B6B2FD31-BA0A-4008-9783-EECD1EBA9DDD}" presName="spaceRect" presStyleCnt="0"/>
      <dgm:spPr/>
    </dgm:pt>
    <dgm:pt modelId="{2BD56090-9FF8-4F70-8924-A6268181CF9A}" type="pres">
      <dgm:prSet presAssocID="{B6B2FD31-BA0A-4008-9783-EECD1EBA9DDD}" presName="parTx" presStyleLbl="revTx" presStyleIdx="5" presStyleCnt="7">
        <dgm:presLayoutVars>
          <dgm:chMax val="0"/>
          <dgm:chPref val="0"/>
        </dgm:presLayoutVars>
      </dgm:prSet>
      <dgm:spPr/>
    </dgm:pt>
    <dgm:pt modelId="{22FC79A6-8FD9-4D48-9A3D-343E125ABA6A}" type="pres">
      <dgm:prSet presAssocID="{1F4FACD6-5FCE-4D78-AB08-6FE105F31CF4}" presName="sibTrans" presStyleCnt="0"/>
      <dgm:spPr/>
    </dgm:pt>
    <dgm:pt modelId="{93A31295-CB3C-4327-AA13-394C6591421E}" type="pres">
      <dgm:prSet presAssocID="{277E4BF8-6786-4614-8DB0-69F0DD7A7D27}" presName="compNode" presStyleCnt="0"/>
      <dgm:spPr/>
    </dgm:pt>
    <dgm:pt modelId="{ECA6126B-1A11-4BA7-80CC-8EAAE81D5943}" type="pres">
      <dgm:prSet presAssocID="{277E4BF8-6786-4614-8DB0-69F0DD7A7D27}" presName="bgRect" presStyleLbl="bgShp" presStyleIdx="6" presStyleCnt="7"/>
      <dgm:spPr/>
    </dgm:pt>
    <dgm:pt modelId="{C20F6AAB-1BAA-4139-A789-D7023A7AFE1E}" type="pres">
      <dgm:prSet presAssocID="{277E4BF8-6786-4614-8DB0-69F0DD7A7D2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C1E99CA6-6CD2-405E-972B-E5F596508715}" type="pres">
      <dgm:prSet presAssocID="{277E4BF8-6786-4614-8DB0-69F0DD7A7D27}" presName="spaceRect" presStyleCnt="0"/>
      <dgm:spPr/>
    </dgm:pt>
    <dgm:pt modelId="{41511BC2-632E-4ED8-8ACA-5E9133C2C285}" type="pres">
      <dgm:prSet presAssocID="{277E4BF8-6786-4614-8DB0-69F0DD7A7D2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55DC005-BC2E-4233-970C-61B7E6E19081}" type="presOf" srcId="{2F0C5F24-20DF-42B6-A2AA-7AA5204A6D6E}" destId="{A85861E5-B29E-4DDC-8F0C-357834096C27}" srcOrd="0" destOrd="0" presId="urn:microsoft.com/office/officeart/2018/2/layout/IconVerticalSolidList"/>
    <dgm:cxn modelId="{03DF3712-EBA2-454D-BE99-D48DDFDCF75D}" srcId="{669F23BB-FB56-44FA-ABF1-E8FF77A3BEAB}" destId="{B1995ED3-18BC-4355-A89C-642E73D3B066}" srcOrd="4" destOrd="0" parTransId="{C9040647-9CCA-4C83-BED8-3649B6815582}" sibTransId="{29BD95B8-13AB-4013-9505-288A5E1C15F4}"/>
    <dgm:cxn modelId="{7CC46819-8602-498E-A97F-82560085F9E3}" srcId="{669F23BB-FB56-44FA-ABF1-E8FF77A3BEAB}" destId="{5DEDB76F-5E73-466E-8D88-269C272EF031}" srcOrd="0" destOrd="0" parTransId="{D14E55C3-EBD4-40F9-B8C1-648F335016F5}" sibTransId="{31356C56-FD10-40BC-9772-BE023169FE5C}"/>
    <dgm:cxn modelId="{D8807D25-3073-40F8-923E-0CC9F5C56723}" type="presOf" srcId="{F314BD0A-CBBA-49C0-A84C-C1B5C1D86A66}" destId="{413EAB33-6ABF-46EB-8031-38D1434FE4E4}" srcOrd="0" destOrd="0" presId="urn:microsoft.com/office/officeart/2018/2/layout/IconVerticalSolidList"/>
    <dgm:cxn modelId="{8F0BB329-2DE0-47CB-AE9C-320B06BF73C3}" type="presOf" srcId="{669F23BB-FB56-44FA-ABF1-E8FF77A3BEAB}" destId="{0B49727A-016F-474D-8266-11D79F5151DC}" srcOrd="0" destOrd="0" presId="urn:microsoft.com/office/officeart/2018/2/layout/IconVerticalSolidList"/>
    <dgm:cxn modelId="{2ED3785D-90B4-46B2-83E6-8FF12A71C1E6}" srcId="{669F23BB-FB56-44FA-ABF1-E8FF77A3BEAB}" destId="{277E4BF8-6786-4614-8DB0-69F0DD7A7D27}" srcOrd="6" destOrd="0" parTransId="{7C28BE06-D70F-44D2-AAAD-4F0B9840A95A}" sibTransId="{31FB9F3E-D602-4FA0-9C97-AEC27C40DC29}"/>
    <dgm:cxn modelId="{20C76665-11D3-4389-B48B-C5BFAB1306F2}" srcId="{669F23BB-FB56-44FA-ABF1-E8FF77A3BEAB}" destId="{7086CD61-39C5-4B17-B9A2-06491A8A05B5}" srcOrd="1" destOrd="0" parTransId="{9FB915F6-91B8-4A4B-88AD-FACC8B9EE27C}" sibTransId="{D09B0E2D-26C4-49F8-A115-6BD2E2618948}"/>
    <dgm:cxn modelId="{8BBA2D66-C48D-4702-A78A-684A882B4389}" type="presOf" srcId="{7086CD61-39C5-4B17-B9A2-06491A8A05B5}" destId="{315BC092-4F51-4EA7-9E19-C042E6B08F8D}" srcOrd="0" destOrd="0" presId="urn:microsoft.com/office/officeart/2018/2/layout/IconVerticalSolidList"/>
    <dgm:cxn modelId="{FAD77357-21F8-4364-9915-ADF3BCAABE57}" srcId="{669F23BB-FB56-44FA-ABF1-E8FF77A3BEAB}" destId="{2F0C5F24-20DF-42B6-A2AA-7AA5204A6D6E}" srcOrd="3" destOrd="0" parTransId="{E2FF41A7-767E-4820-8DC7-1DEF263B7E25}" sibTransId="{FBCF0E67-4F97-46BA-97E0-D4076550AE37}"/>
    <dgm:cxn modelId="{9E399AA5-E523-426D-B336-934BC12587D8}" srcId="{669F23BB-FB56-44FA-ABF1-E8FF77A3BEAB}" destId="{F314BD0A-CBBA-49C0-A84C-C1B5C1D86A66}" srcOrd="2" destOrd="0" parTransId="{B9E6EFD0-842F-4647-A079-09FC45DB33AA}" sibTransId="{710DDE43-93F6-46C9-BFE8-13347AE291AD}"/>
    <dgm:cxn modelId="{ADACEEB0-E5F5-4020-B979-315F31EA78B9}" type="presOf" srcId="{277E4BF8-6786-4614-8DB0-69F0DD7A7D27}" destId="{41511BC2-632E-4ED8-8ACA-5E9133C2C285}" srcOrd="0" destOrd="0" presId="urn:microsoft.com/office/officeart/2018/2/layout/IconVerticalSolidList"/>
    <dgm:cxn modelId="{0F0674BC-C5E3-46FB-AE0E-9C2C32AC77B0}" type="presOf" srcId="{B6B2FD31-BA0A-4008-9783-EECD1EBA9DDD}" destId="{2BD56090-9FF8-4F70-8924-A6268181CF9A}" srcOrd="0" destOrd="0" presId="urn:microsoft.com/office/officeart/2018/2/layout/IconVerticalSolidList"/>
    <dgm:cxn modelId="{37F038D5-3344-4B3B-B75C-FA937C9E15CA}" type="presOf" srcId="{B1995ED3-18BC-4355-A89C-642E73D3B066}" destId="{CBBD2381-D9E6-4CCC-84C1-9D08E3C4B939}" srcOrd="0" destOrd="0" presId="urn:microsoft.com/office/officeart/2018/2/layout/IconVerticalSolidList"/>
    <dgm:cxn modelId="{2A1B64DE-1823-4BB5-A5D2-FE43713FE3B1}" type="presOf" srcId="{5DEDB76F-5E73-466E-8D88-269C272EF031}" destId="{328624DA-541F-4F7B-BB4E-1552B77A08C7}" srcOrd="0" destOrd="0" presId="urn:microsoft.com/office/officeart/2018/2/layout/IconVerticalSolidList"/>
    <dgm:cxn modelId="{3B7CDEEF-D1E6-4A53-B3A3-F9C5441874D8}" srcId="{669F23BB-FB56-44FA-ABF1-E8FF77A3BEAB}" destId="{B6B2FD31-BA0A-4008-9783-EECD1EBA9DDD}" srcOrd="5" destOrd="0" parTransId="{BFB6F94E-3A8B-4B31-94D1-5D9A2ADFAC35}" sibTransId="{1F4FACD6-5FCE-4D78-AB08-6FE105F31CF4}"/>
    <dgm:cxn modelId="{504F3C38-F005-4E28-A77F-0729D91CBE1C}" type="presParOf" srcId="{0B49727A-016F-474D-8266-11D79F5151DC}" destId="{9DB5CDFF-E365-4F40-93A3-2B14FDDF1797}" srcOrd="0" destOrd="0" presId="urn:microsoft.com/office/officeart/2018/2/layout/IconVerticalSolidList"/>
    <dgm:cxn modelId="{AE9DEAAF-E318-4B83-8CDB-C5C2F5E563A5}" type="presParOf" srcId="{9DB5CDFF-E365-4F40-93A3-2B14FDDF1797}" destId="{4DC0BA97-5A48-4755-B4D3-CB51D6B4E60D}" srcOrd="0" destOrd="0" presId="urn:microsoft.com/office/officeart/2018/2/layout/IconVerticalSolidList"/>
    <dgm:cxn modelId="{6D1E6921-2FD6-443E-A493-9CEA7B792159}" type="presParOf" srcId="{9DB5CDFF-E365-4F40-93A3-2B14FDDF1797}" destId="{3E21EE58-6E19-4DF8-987B-5CC577930574}" srcOrd="1" destOrd="0" presId="urn:microsoft.com/office/officeart/2018/2/layout/IconVerticalSolidList"/>
    <dgm:cxn modelId="{7C988B90-72D8-41F7-B76D-BFD9B7227737}" type="presParOf" srcId="{9DB5CDFF-E365-4F40-93A3-2B14FDDF1797}" destId="{C423D919-F8FB-4897-AA34-D275275EBEEE}" srcOrd="2" destOrd="0" presId="urn:microsoft.com/office/officeart/2018/2/layout/IconVerticalSolidList"/>
    <dgm:cxn modelId="{E7C71E52-510C-4C5A-8AF1-4A277AA35907}" type="presParOf" srcId="{9DB5CDFF-E365-4F40-93A3-2B14FDDF1797}" destId="{328624DA-541F-4F7B-BB4E-1552B77A08C7}" srcOrd="3" destOrd="0" presId="urn:microsoft.com/office/officeart/2018/2/layout/IconVerticalSolidList"/>
    <dgm:cxn modelId="{32F1310C-E292-4089-B3D8-BDC534359973}" type="presParOf" srcId="{0B49727A-016F-474D-8266-11D79F5151DC}" destId="{83C6DFC0-3A34-43F3-A451-8F8B049637C4}" srcOrd="1" destOrd="0" presId="urn:microsoft.com/office/officeart/2018/2/layout/IconVerticalSolidList"/>
    <dgm:cxn modelId="{4EC5C74D-BA18-436E-93BB-2EB37FA09F98}" type="presParOf" srcId="{0B49727A-016F-474D-8266-11D79F5151DC}" destId="{F0408C0E-18EA-4A47-B2EA-7B18AB821046}" srcOrd="2" destOrd="0" presId="urn:microsoft.com/office/officeart/2018/2/layout/IconVerticalSolidList"/>
    <dgm:cxn modelId="{2A1D9D6B-6714-4C78-B6D1-0BD5F3DAFF16}" type="presParOf" srcId="{F0408C0E-18EA-4A47-B2EA-7B18AB821046}" destId="{ACCB42BF-DF67-40D6-8C8E-1EA0EF346750}" srcOrd="0" destOrd="0" presId="urn:microsoft.com/office/officeart/2018/2/layout/IconVerticalSolidList"/>
    <dgm:cxn modelId="{38BB197F-2FDB-4C0B-8726-C830BA933D05}" type="presParOf" srcId="{F0408C0E-18EA-4A47-B2EA-7B18AB821046}" destId="{4BC48229-40A9-4288-A6D4-9CD2B51F2F37}" srcOrd="1" destOrd="0" presId="urn:microsoft.com/office/officeart/2018/2/layout/IconVerticalSolidList"/>
    <dgm:cxn modelId="{58C9CED4-ED71-4292-9220-FA249A02F852}" type="presParOf" srcId="{F0408C0E-18EA-4A47-B2EA-7B18AB821046}" destId="{5D3EBD08-9679-4A90-86E9-05240DB8A871}" srcOrd="2" destOrd="0" presId="urn:microsoft.com/office/officeart/2018/2/layout/IconVerticalSolidList"/>
    <dgm:cxn modelId="{A52C69B2-F4CE-4CAA-91C2-65CB39063981}" type="presParOf" srcId="{F0408C0E-18EA-4A47-B2EA-7B18AB821046}" destId="{315BC092-4F51-4EA7-9E19-C042E6B08F8D}" srcOrd="3" destOrd="0" presId="urn:microsoft.com/office/officeart/2018/2/layout/IconVerticalSolidList"/>
    <dgm:cxn modelId="{396E125E-0508-461D-A591-0AD5BD1CAB4E}" type="presParOf" srcId="{0B49727A-016F-474D-8266-11D79F5151DC}" destId="{2B72CED2-D11F-40AF-8CE9-CBE38AB0CB20}" srcOrd="3" destOrd="0" presId="urn:microsoft.com/office/officeart/2018/2/layout/IconVerticalSolidList"/>
    <dgm:cxn modelId="{7FB2841A-11B6-4B61-9E3B-BA846C90F248}" type="presParOf" srcId="{0B49727A-016F-474D-8266-11D79F5151DC}" destId="{E7533871-B6EC-47CB-93B4-572F87E55BB2}" srcOrd="4" destOrd="0" presId="urn:microsoft.com/office/officeart/2018/2/layout/IconVerticalSolidList"/>
    <dgm:cxn modelId="{8858880F-0615-4A4B-8C94-9AE869C21801}" type="presParOf" srcId="{E7533871-B6EC-47CB-93B4-572F87E55BB2}" destId="{21F3DA98-1CE9-4C58-A0A8-CB39D634D699}" srcOrd="0" destOrd="0" presId="urn:microsoft.com/office/officeart/2018/2/layout/IconVerticalSolidList"/>
    <dgm:cxn modelId="{BC7366BB-E4DA-4B7E-99A7-051312536240}" type="presParOf" srcId="{E7533871-B6EC-47CB-93B4-572F87E55BB2}" destId="{F92CA54C-FE1E-4CD6-9E50-9B6E8E7291E2}" srcOrd="1" destOrd="0" presId="urn:microsoft.com/office/officeart/2018/2/layout/IconVerticalSolidList"/>
    <dgm:cxn modelId="{64F0BA37-C7C1-4D7A-B8E2-95E3772D9CD0}" type="presParOf" srcId="{E7533871-B6EC-47CB-93B4-572F87E55BB2}" destId="{155751D6-69DB-48A5-8B61-1F98465E0A26}" srcOrd="2" destOrd="0" presId="urn:microsoft.com/office/officeart/2018/2/layout/IconVerticalSolidList"/>
    <dgm:cxn modelId="{35E162F9-2E45-48E9-8068-E97E419FE01F}" type="presParOf" srcId="{E7533871-B6EC-47CB-93B4-572F87E55BB2}" destId="{413EAB33-6ABF-46EB-8031-38D1434FE4E4}" srcOrd="3" destOrd="0" presId="urn:microsoft.com/office/officeart/2018/2/layout/IconVerticalSolidList"/>
    <dgm:cxn modelId="{3B77932F-105D-4962-A22D-37EF3A37423A}" type="presParOf" srcId="{0B49727A-016F-474D-8266-11D79F5151DC}" destId="{FF5E11E7-0010-4091-AEFE-906C945E65A2}" srcOrd="5" destOrd="0" presId="urn:microsoft.com/office/officeart/2018/2/layout/IconVerticalSolidList"/>
    <dgm:cxn modelId="{439169C6-863B-4799-B078-FAA88A6D9051}" type="presParOf" srcId="{0B49727A-016F-474D-8266-11D79F5151DC}" destId="{BBCF6788-6BAE-4B99-8D30-59FF04578B3D}" srcOrd="6" destOrd="0" presId="urn:microsoft.com/office/officeart/2018/2/layout/IconVerticalSolidList"/>
    <dgm:cxn modelId="{4E1210C3-148D-4CF2-8D67-FE2FD7A78B63}" type="presParOf" srcId="{BBCF6788-6BAE-4B99-8D30-59FF04578B3D}" destId="{44888C6F-921F-4A7B-9E37-4350445B1DAB}" srcOrd="0" destOrd="0" presId="urn:microsoft.com/office/officeart/2018/2/layout/IconVerticalSolidList"/>
    <dgm:cxn modelId="{B6E6B1CC-21F7-4442-82C1-2409C3CDE632}" type="presParOf" srcId="{BBCF6788-6BAE-4B99-8D30-59FF04578B3D}" destId="{2A64D160-AE13-4F32-BA8F-8694B99A151B}" srcOrd="1" destOrd="0" presId="urn:microsoft.com/office/officeart/2018/2/layout/IconVerticalSolidList"/>
    <dgm:cxn modelId="{70E69FA9-5F6B-4A00-BA83-939CB9218F42}" type="presParOf" srcId="{BBCF6788-6BAE-4B99-8D30-59FF04578B3D}" destId="{7477A910-3479-43A1-8356-15447BB53B3E}" srcOrd="2" destOrd="0" presId="urn:microsoft.com/office/officeart/2018/2/layout/IconVerticalSolidList"/>
    <dgm:cxn modelId="{4FCF005B-0099-47CC-9950-68ACCA5800DD}" type="presParOf" srcId="{BBCF6788-6BAE-4B99-8D30-59FF04578B3D}" destId="{A85861E5-B29E-4DDC-8F0C-357834096C27}" srcOrd="3" destOrd="0" presId="urn:microsoft.com/office/officeart/2018/2/layout/IconVerticalSolidList"/>
    <dgm:cxn modelId="{F2682394-BA05-4AA6-8A3A-A66E47442356}" type="presParOf" srcId="{0B49727A-016F-474D-8266-11D79F5151DC}" destId="{84B0E7E9-329D-4D6B-B96E-A512605C336F}" srcOrd="7" destOrd="0" presId="urn:microsoft.com/office/officeart/2018/2/layout/IconVerticalSolidList"/>
    <dgm:cxn modelId="{2B8D06E8-22AA-47AE-8AF2-99F4414A0E95}" type="presParOf" srcId="{0B49727A-016F-474D-8266-11D79F5151DC}" destId="{91670A1B-B3B8-43C2-ADE5-196F2668F283}" srcOrd="8" destOrd="0" presId="urn:microsoft.com/office/officeart/2018/2/layout/IconVerticalSolidList"/>
    <dgm:cxn modelId="{D812C548-446B-4860-8450-5C83622BA43D}" type="presParOf" srcId="{91670A1B-B3B8-43C2-ADE5-196F2668F283}" destId="{B6B822FF-8F02-4FB2-9BA5-2173ABB98FE5}" srcOrd="0" destOrd="0" presId="urn:microsoft.com/office/officeart/2018/2/layout/IconVerticalSolidList"/>
    <dgm:cxn modelId="{88C4551C-ADB7-4293-B517-58B5B1F3BDF6}" type="presParOf" srcId="{91670A1B-B3B8-43C2-ADE5-196F2668F283}" destId="{A214485E-04D6-4DC6-A6B4-B3D368602920}" srcOrd="1" destOrd="0" presId="urn:microsoft.com/office/officeart/2018/2/layout/IconVerticalSolidList"/>
    <dgm:cxn modelId="{21041702-6A60-4D6B-82DA-0DEB90D26478}" type="presParOf" srcId="{91670A1B-B3B8-43C2-ADE5-196F2668F283}" destId="{53C9890B-D579-4D32-BABD-25C2134234BE}" srcOrd="2" destOrd="0" presId="urn:microsoft.com/office/officeart/2018/2/layout/IconVerticalSolidList"/>
    <dgm:cxn modelId="{19A2CDD5-58E8-41A7-9D0C-9D0D9A25ACA8}" type="presParOf" srcId="{91670A1B-B3B8-43C2-ADE5-196F2668F283}" destId="{CBBD2381-D9E6-4CCC-84C1-9D08E3C4B939}" srcOrd="3" destOrd="0" presId="urn:microsoft.com/office/officeart/2018/2/layout/IconVerticalSolidList"/>
    <dgm:cxn modelId="{9C50E23A-5A09-40AD-A2A6-EDC114BCBC04}" type="presParOf" srcId="{0B49727A-016F-474D-8266-11D79F5151DC}" destId="{4DF1136E-CACC-46E6-A13E-C36C23474B08}" srcOrd="9" destOrd="0" presId="urn:microsoft.com/office/officeart/2018/2/layout/IconVerticalSolidList"/>
    <dgm:cxn modelId="{75A33772-0453-44FE-AAE9-A44F8FAB09BA}" type="presParOf" srcId="{0B49727A-016F-474D-8266-11D79F5151DC}" destId="{6DDA5249-5483-4355-999C-3EABF8557DB6}" srcOrd="10" destOrd="0" presId="urn:microsoft.com/office/officeart/2018/2/layout/IconVerticalSolidList"/>
    <dgm:cxn modelId="{F8D19CFB-9CB3-4E45-B57E-6B1203FE76E7}" type="presParOf" srcId="{6DDA5249-5483-4355-999C-3EABF8557DB6}" destId="{FBF56A5C-3DAB-43BB-9ED4-19867734F684}" srcOrd="0" destOrd="0" presId="urn:microsoft.com/office/officeart/2018/2/layout/IconVerticalSolidList"/>
    <dgm:cxn modelId="{8FACF1F5-9ED3-48C8-8DAE-FA185194FC59}" type="presParOf" srcId="{6DDA5249-5483-4355-999C-3EABF8557DB6}" destId="{03C82EE3-C7AE-413C-9B2F-63E686F4A604}" srcOrd="1" destOrd="0" presId="urn:microsoft.com/office/officeart/2018/2/layout/IconVerticalSolidList"/>
    <dgm:cxn modelId="{EDAA542D-95AF-4E0B-940D-772BB542B112}" type="presParOf" srcId="{6DDA5249-5483-4355-999C-3EABF8557DB6}" destId="{758B2087-9E2B-4483-B473-B19BF623C957}" srcOrd="2" destOrd="0" presId="urn:microsoft.com/office/officeart/2018/2/layout/IconVerticalSolidList"/>
    <dgm:cxn modelId="{29B4C451-1978-40E5-A0AB-1C3DCD24320F}" type="presParOf" srcId="{6DDA5249-5483-4355-999C-3EABF8557DB6}" destId="{2BD56090-9FF8-4F70-8924-A6268181CF9A}" srcOrd="3" destOrd="0" presId="urn:microsoft.com/office/officeart/2018/2/layout/IconVerticalSolidList"/>
    <dgm:cxn modelId="{6880B2A1-011E-495F-B3B4-323794A4B4EC}" type="presParOf" srcId="{0B49727A-016F-474D-8266-11D79F5151DC}" destId="{22FC79A6-8FD9-4D48-9A3D-343E125ABA6A}" srcOrd="11" destOrd="0" presId="urn:microsoft.com/office/officeart/2018/2/layout/IconVerticalSolidList"/>
    <dgm:cxn modelId="{3095EEE1-5A68-421E-875E-6D2A5E85F206}" type="presParOf" srcId="{0B49727A-016F-474D-8266-11D79F5151DC}" destId="{93A31295-CB3C-4327-AA13-394C6591421E}" srcOrd="12" destOrd="0" presId="urn:microsoft.com/office/officeart/2018/2/layout/IconVerticalSolidList"/>
    <dgm:cxn modelId="{DF2E6D8A-578E-4847-9E29-17F0C36C379E}" type="presParOf" srcId="{93A31295-CB3C-4327-AA13-394C6591421E}" destId="{ECA6126B-1A11-4BA7-80CC-8EAAE81D5943}" srcOrd="0" destOrd="0" presId="urn:microsoft.com/office/officeart/2018/2/layout/IconVerticalSolidList"/>
    <dgm:cxn modelId="{62F24A56-4C8B-4146-A122-A2366F452CA3}" type="presParOf" srcId="{93A31295-CB3C-4327-AA13-394C6591421E}" destId="{C20F6AAB-1BAA-4139-A789-D7023A7AFE1E}" srcOrd="1" destOrd="0" presId="urn:microsoft.com/office/officeart/2018/2/layout/IconVerticalSolidList"/>
    <dgm:cxn modelId="{0070F4A4-64F7-4313-AB46-E538361ABC46}" type="presParOf" srcId="{93A31295-CB3C-4327-AA13-394C6591421E}" destId="{C1E99CA6-6CD2-405E-972B-E5F596508715}" srcOrd="2" destOrd="0" presId="urn:microsoft.com/office/officeart/2018/2/layout/IconVerticalSolidList"/>
    <dgm:cxn modelId="{BFF5BCE8-840D-4CE1-B90E-1F2F631C13C4}" type="presParOf" srcId="{93A31295-CB3C-4327-AA13-394C6591421E}" destId="{41511BC2-632E-4ED8-8ACA-5E9133C2C2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0BA97-5A48-4755-B4D3-CB51D6B4E60D}">
      <dsp:nvSpPr>
        <dsp:cNvPr id="0" name=""/>
        <dsp:cNvSpPr/>
      </dsp:nvSpPr>
      <dsp:spPr>
        <a:xfrm>
          <a:off x="0" y="471"/>
          <a:ext cx="6364224" cy="6485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1EE58-6E19-4DF8-987B-5CC577930574}">
      <dsp:nvSpPr>
        <dsp:cNvPr id="0" name=""/>
        <dsp:cNvSpPr/>
      </dsp:nvSpPr>
      <dsp:spPr>
        <a:xfrm>
          <a:off x="196194" y="146400"/>
          <a:ext cx="356716" cy="356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624DA-541F-4F7B-BB4E-1552B77A08C7}">
      <dsp:nvSpPr>
        <dsp:cNvPr id="0" name=""/>
        <dsp:cNvSpPr/>
      </dsp:nvSpPr>
      <dsp:spPr>
        <a:xfrm>
          <a:off x="749104" y="471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TDS sensor and turbidity sensor are interfaced with arduino.</a:t>
          </a:r>
        </a:p>
      </dsp:txBody>
      <dsp:txXfrm>
        <a:off x="749104" y="471"/>
        <a:ext cx="5615119" cy="648575"/>
      </dsp:txXfrm>
    </dsp:sp>
    <dsp:sp modelId="{ACCB42BF-DF67-40D6-8C8E-1EA0EF346750}">
      <dsp:nvSpPr>
        <dsp:cNvPr id="0" name=""/>
        <dsp:cNvSpPr/>
      </dsp:nvSpPr>
      <dsp:spPr>
        <a:xfrm>
          <a:off x="0" y="811190"/>
          <a:ext cx="6364224" cy="6485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48229-40A9-4288-A6D4-9CD2B51F2F37}">
      <dsp:nvSpPr>
        <dsp:cNvPr id="0" name=""/>
        <dsp:cNvSpPr/>
      </dsp:nvSpPr>
      <dsp:spPr>
        <a:xfrm>
          <a:off x="196194" y="957119"/>
          <a:ext cx="356716" cy="356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BC092-4F51-4EA7-9E19-C042E6B08F8D}">
      <dsp:nvSpPr>
        <dsp:cNvPr id="0" name=""/>
        <dsp:cNvSpPr/>
      </dsp:nvSpPr>
      <dsp:spPr>
        <a:xfrm>
          <a:off x="749104" y="811190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this module is placed in the water body the voltage values from turbidity sensor and dissolved particles content(in ppm) are recorded.</a:t>
          </a:r>
        </a:p>
      </dsp:txBody>
      <dsp:txXfrm>
        <a:off x="749104" y="811190"/>
        <a:ext cx="5615119" cy="648575"/>
      </dsp:txXfrm>
    </dsp:sp>
    <dsp:sp modelId="{21F3DA98-1CE9-4C58-A0A8-CB39D634D699}">
      <dsp:nvSpPr>
        <dsp:cNvPr id="0" name=""/>
        <dsp:cNvSpPr/>
      </dsp:nvSpPr>
      <dsp:spPr>
        <a:xfrm>
          <a:off x="0" y="1621909"/>
          <a:ext cx="6364224" cy="6485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CA54C-FE1E-4CD6-9E50-9B6E8E7291E2}">
      <dsp:nvSpPr>
        <dsp:cNvPr id="0" name=""/>
        <dsp:cNvSpPr/>
      </dsp:nvSpPr>
      <dsp:spPr>
        <a:xfrm>
          <a:off x="196194" y="1767838"/>
          <a:ext cx="356716" cy="356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EAB33-6ABF-46EB-8031-38D1434FE4E4}">
      <dsp:nvSpPr>
        <dsp:cNvPr id="0" name=""/>
        <dsp:cNvSpPr/>
      </dsp:nvSpPr>
      <dsp:spPr>
        <a:xfrm>
          <a:off x="749104" y="1621909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These voltage and ppm values are analyzed and the purity level of water is displayed</a:t>
          </a:r>
        </a:p>
      </dsp:txBody>
      <dsp:txXfrm>
        <a:off x="749104" y="1621909"/>
        <a:ext cx="5615119" cy="648575"/>
      </dsp:txXfrm>
    </dsp:sp>
    <dsp:sp modelId="{44888C6F-921F-4A7B-9E37-4350445B1DAB}">
      <dsp:nvSpPr>
        <dsp:cNvPr id="0" name=""/>
        <dsp:cNvSpPr/>
      </dsp:nvSpPr>
      <dsp:spPr>
        <a:xfrm>
          <a:off x="0" y="2432628"/>
          <a:ext cx="6364224" cy="6485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4D160-AE13-4F32-BA8F-8694B99A151B}">
      <dsp:nvSpPr>
        <dsp:cNvPr id="0" name=""/>
        <dsp:cNvSpPr/>
      </dsp:nvSpPr>
      <dsp:spPr>
        <a:xfrm>
          <a:off x="196194" y="2578557"/>
          <a:ext cx="356716" cy="356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861E5-B29E-4DDC-8F0C-357834096C27}">
      <dsp:nvSpPr>
        <dsp:cNvPr id="0" name=""/>
        <dsp:cNvSpPr/>
      </dsp:nvSpPr>
      <dsp:spPr>
        <a:xfrm>
          <a:off x="749104" y="2432628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purity level of water gives conclusions on the major issues like:</a:t>
          </a:r>
        </a:p>
      </dsp:txBody>
      <dsp:txXfrm>
        <a:off x="749104" y="2432628"/>
        <a:ext cx="5615119" cy="648575"/>
      </dsp:txXfrm>
    </dsp:sp>
    <dsp:sp modelId="{B6B822FF-8F02-4FB2-9BA5-2173ABB98FE5}">
      <dsp:nvSpPr>
        <dsp:cNvPr id="0" name=""/>
        <dsp:cNvSpPr/>
      </dsp:nvSpPr>
      <dsp:spPr>
        <a:xfrm>
          <a:off x="0" y="3243347"/>
          <a:ext cx="6364224" cy="64857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4485E-04D6-4DC6-A6B4-B3D368602920}">
      <dsp:nvSpPr>
        <dsp:cNvPr id="0" name=""/>
        <dsp:cNvSpPr/>
      </dsp:nvSpPr>
      <dsp:spPr>
        <a:xfrm>
          <a:off x="196194" y="3389276"/>
          <a:ext cx="356716" cy="356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D2381-D9E6-4CCC-84C1-9D08E3C4B939}">
      <dsp:nvSpPr>
        <dsp:cNvPr id="0" name=""/>
        <dsp:cNvSpPr/>
      </dsp:nvSpPr>
      <dsp:spPr>
        <a:xfrm>
          <a:off x="749104" y="3243347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aquatic life possibility </a:t>
          </a:r>
        </a:p>
      </dsp:txBody>
      <dsp:txXfrm>
        <a:off x="749104" y="3243347"/>
        <a:ext cx="5615119" cy="648575"/>
      </dsp:txXfrm>
    </dsp:sp>
    <dsp:sp modelId="{FBF56A5C-3DAB-43BB-9ED4-19867734F684}">
      <dsp:nvSpPr>
        <dsp:cNvPr id="0" name=""/>
        <dsp:cNvSpPr/>
      </dsp:nvSpPr>
      <dsp:spPr>
        <a:xfrm>
          <a:off x="0" y="4054066"/>
          <a:ext cx="6364224" cy="6485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82EE3-C7AE-413C-9B2F-63E686F4A604}">
      <dsp:nvSpPr>
        <dsp:cNvPr id="0" name=""/>
        <dsp:cNvSpPr/>
      </dsp:nvSpPr>
      <dsp:spPr>
        <a:xfrm>
          <a:off x="196194" y="4199995"/>
          <a:ext cx="356716" cy="356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56090-9FF8-4F70-8924-A6268181CF9A}">
      <dsp:nvSpPr>
        <dsp:cNvPr id="0" name=""/>
        <dsp:cNvSpPr/>
      </dsp:nvSpPr>
      <dsp:spPr>
        <a:xfrm>
          <a:off x="749104" y="4054066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Can/cannot be used as a drinking water source</a:t>
          </a:r>
        </a:p>
      </dsp:txBody>
      <dsp:txXfrm>
        <a:off x="749104" y="4054066"/>
        <a:ext cx="5615119" cy="648575"/>
      </dsp:txXfrm>
    </dsp:sp>
    <dsp:sp modelId="{ECA6126B-1A11-4BA7-80CC-8EAAE81D5943}">
      <dsp:nvSpPr>
        <dsp:cNvPr id="0" name=""/>
        <dsp:cNvSpPr/>
      </dsp:nvSpPr>
      <dsp:spPr>
        <a:xfrm>
          <a:off x="0" y="4864785"/>
          <a:ext cx="6364224" cy="6485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F6AAB-1BAA-4139-A789-D7023A7AFE1E}">
      <dsp:nvSpPr>
        <dsp:cNvPr id="0" name=""/>
        <dsp:cNvSpPr/>
      </dsp:nvSpPr>
      <dsp:spPr>
        <a:xfrm>
          <a:off x="196194" y="5010715"/>
          <a:ext cx="356716" cy="3567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11BC2-632E-4ED8-8ACA-5E9133C2C285}">
      <dsp:nvSpPr>
        <dsp:cNvPr id="0" name=""/>
        <dsp:cNvSpPr/>
      </dsp:nvSpPr>
      <dsp:spPr>
        <a:xfrm>
          <a:off x="749104" y="4864785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toxicity level etc.</a:t>
          </a:r>
        </a:p>
      </dsp:txBody>
      <dsp:txXfrm>
        <a:off x="749104" y="4864785"/>
        <a:ext cx="5615119" cy="648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14817 10186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16245 8546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16245 8546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16140 9208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16828 7408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16828 7408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16828 7416 16383 0 0,'0'-8'0'0'0,"0"-2"0"0"0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17224 7779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20188 7673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16034 8096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15901 10081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15901 10081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15901 10081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15901 10081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16510 9313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16034 9604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16034 9604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13:05:14.0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16245 8546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Water_drop_001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18" Type="http://schemas.openxmlformats.org/officeDocument/2006/relationships/customXml" Target="../ink/ink12.xml"/><Relationship Id="rId26" Type="http://schemas.openxmlformats.org/officeDocument/2006/relationships/image" Target="../media/image4.jpeg"/><Relationship Id="rId3" Type="http://schemas.openxmlformats.org/officeDocument/2006/relationships/hyperlink" Target="http://wiki.amperka.ru/products:troyka-tds-sensor" TargetMode="External"/><Relationship Id="rId21" Type="http://schemas.openxmlformats.org/officeDocument/2006/relationships/customXml" Target="../ink/ink15.xml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5" Type="http://schemas.openxmlformats.org/officeDocument/2006/relationships/customXml" Target="../ink/ink18.xml"/><Relationship Id="rId2" Type="http://schemas.openxmlformats.org/officeDocument/2006/relationships/image" Target="../media/image3.jpeg"/><Relationship Id="rId16" Type="http://schemas.openxmlformats.org/officeDocument/2006/relationships/customXml" Target="../ink/ink10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5.xml"/><Relationship Id="rId24" Type="http://schemas.openxmlformats.org/officeDocument/2006/relationships/customXml" Target="../ink/ink17.xml"/><Relationship Id="rId15" Type="http://schemas.openxmlformats.org/officeDocument/2006/relationships/customXml" Target="../ink/ink9.xml"/><Relationship Id="rId23" Type="http://schemas.openxmlformats.org/officeDocument/2006/relationships/customXml" Target="../ink/ink16.xml"/><Relationship Id="rId28" Type="http://schemas.openxmlformats.org/officeDocument/2006/relationships/hyperlink" Target="http://www.electronicaivanespinoza.com/2019/05/que-es-arduino-conceptos-basicos-y.html" TargetMode="External"/><Relationship Id="rId10" Type="http://schemas.openxmlformats.org/officeDocument/2006/relationships/customXml" Target="../ink/ink4.xml"/><Relationship Id="rId19" Type="http://schemas.openxmlformats.org/officeDocument/2006/relationships/customXml" Target="../ink/ink13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customXml" Target="../ink/ink8.xml"/><Relationship Id="rId22" Type="http://schemas.openxmlformats.org/officeDocument/2006/relationships/image" Target="../media/image6.png"/><Relationship Id="rId27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mperka.ru/products:troyka-tds-senso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memicro.com/esp32-turbidity-sensor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a.global/developing-sustainable-water-purification-technologies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ws.uct.ac.za/article/-2019-10-15-research-projects-boost-aquaculture-in-africa" TargetMode="Externa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drop of water&#10;&#10;Description automatically generated">
            <a:extLst>
              <a:ext uri="{FF2B5EF4-FFF2-40B4-BE49-F238E27FC236}">
                <a16:creationId xmlns:a16="http://schemas.microsoft.com/office/drawing/2014/main" id="{C25F390F-955B-C9B8-699A-48D23C4A4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1" t="9091" r="2303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-987790"/>
            <a:ext cx="50432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cs typeface="Calibri Light"/>
              </a:rPr>
              <a:t>WATER POLLUTION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642" y="3806122"/>
            <a:ext cx="5277727" cy="3224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 dirty="0">
                <a:cs typeface="Calibri"/>
              </a:rPr>
              <a:t>M.VARSHITHA </a:t>
            </a:r>
            <a:r>
              <a:rPr lang="en-US" sz="2000" dirty="0">
                <a:cs typeface="Calibri"/>
              </a:rPr>
              <a:t>-B22IN027</a:t>
            </a:r>
          </a:p>
          <a:p>
            <a:pPr algn="l"/>
            <a:endParaRPr lang="en-US" sz="2000" dirty="0">
              <a:cs typeface="Calibri"/>
            </a:endParaRPr>
          </a:p>
          <a:p>
            <a:pPr algn="l"/>
            <a:endParaRPr lang="en-US" sz="2000" dirty="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72F73-3903-62AC-0549-726C7642A9FC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2877A-1D1A-505A-18B9-74A9CA318A92}"/>
              </a:ext>
            </a:extLst>
          </p:cNvPr>
          <p:cNvSpPr txBox="1"/>
          <p:nvPr/>
        </p:nvSpPr>
        <p:spPr>
          <a:xfrm>
            <a:off x="1266092" y="2883876"/>
            <a:ext cx="2074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A9FC-3B6E-6B3F-0819-8B9B7D053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49183-2E4B-1934-4E94-EA81C39B2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6F57B-305F-EBAD-BBF7-82532D995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40"/>
            <a:ext cx="12060194" cy="678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F7FBF-07E5-4796-4F9A-831CAA77B697}"/>
              </a:ext>
            </a:extLst>
          </p:cNvPr>
          <p:cNvSpPr txBox="1"/>
          <p:nvPr/>
        </p:nvSpPr>
        <p:spPr>
          <a:xfrm>
            <a:off x="313038" y="2828835"/>
            <a:ext cx="8649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Any doubts...</a:t>
            </a:r>
          </a:p>
        </p:txBody>
      </p:sp>
    </p:spTree>
    <p:extLst>
      <p:ext uri="{BB962C8B-B14F-4D97-AF65-F5344CB8AC3E}">
        <p14:creationId xmlns:p14="http://schemas.microsoft.com/office/powerpoint/2010/main" val="95734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wooden letters on a wood stand&#10;&#10;Description automatically generated">
            <a:extLst>
              <a:ext uri="{FF2B5EF4-FFF2-40B4-BE49-F238E27FC236}">
                <a16:creationId xmlns:a16="http://schemas.microsoft.com/office/drawing/2014/main" id="{D7EAE54D-4142-7F5F-1492-C09A4C339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359" r="-2" b="5416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4E841-3E1A-F345-4253-30A08190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99" y="-518848"/>
            <a:ext cx="6462125" cy="269748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  <a:cs typeface="Calibri Light"/>
              </a:rPr>
              <a:t>INTRODUCTION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21" name="Picture 20" descr="Pipette dripping solution into test tube">
            <a:extLst>
              <a:ext uri="{FF2B5EF4-FFF2-40B4-BE49-F238E27FC236}">
                <a16:creationId xmlns:a16="http://schemas.microsoft.com/office/drawing/2014/main" id="{A93BFF49-7240-ED94-230D-E8C75FFE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1" r="17571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1351-926C-C2C4-D446-BBBFE4D7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88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200">
                <a:cs typeface="Calibri"/>
              </a:rPr>
              <a:t> </a:t>
            </a:r>
            <a:r>
              <a:rPr lang="en-US" sz="2200">
                <a:latin typeface="Cambria"/>
                <a:ea typeface="Cambria"/>
                <a:cs typeface="Calibri"/>
              </a:rPr>
              <a:t>Water quality plays an important role in the health of animals and human beings.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>
                <a:latin typeface="Cambria"/>
                <a:ea typeface="Cambria"/>
                <a:cs typeface="Calibri"/>
              </a:rPr>
              <a:t>     The first step towards water pollution control is to be able to monitor the actual level of water pollution.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>
                <a:latin typeface="Cambria"/>
                <a:ea typeface="Cambria"/>
                <a:cs typeface="Calibri"/>
              </a:rPr>
              <a:t>So we here design a solution for easy water quality checking of vast water bodies with ease.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>
                <a:latin typeface="Cambria"/>
                <a:ea typeface="Cambria"/>
                <a:cs typeface="Calibri"/>
              </a:rPr>
              <a:t>This project mainly focuses on </a:t>
            </a:r>
            <a:r>
              <a:rPr lang="en-US" sz="2200" b="1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ea typeface="Cambria"/>
                <a:cs typeface="Calibri"/>
              </a:rPr>
              <a:t>monitoring the dissolved solids and the turbidity level of water.</a:t>
            </a:r>
          </a:p>
          <a:p>
            <a:pPr marL="0" indent="0">
              <a:buNone/>
            </a:pPr>
            <a:endParaRPr lang="en-US" sz="2200" b="1">
              <a:solidFill>
                <a:schemeClr val="tx1">
                  <a:lumMod val="95000"/>
                  <a:lumOff val="5000"/>
                </a:schemeClr>
              </a:solidFill>
              <a:latin typeface="Cambria"/>
              <a:ea typeface="Cambria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01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76DC-F0DE-A29D-66DC-A6B9FD8A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cs typeface="Calibri Light"/>
              </a:rPr>
              <a:t>Requirements</a:t>
            </a:r>
            <a:r>
              <a:rPr lang="en-US" u="sng" dirty="0">
                <a:solidFill>
                  <a:srgbClr val="FF0000"/>
                </a:solidFill>
                <a:cs typeface="Calibri Light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B13C-D474-38B5-06F0-6D926832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Hardware requirements:</a:t>
            </a:r>
            <a:r>
              <a:rPr lang="en-US">
                <a:cs typeface="Calibri"/>
              </a:rPr>
              <a:t>                                       </a:t>
            </a:r>
            <a:r>
              <a:rPr lang="en-US" b="1">
                <a:cs typeface="Calibri"/>
              </a:rPr>
              <a:t>Software: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TDS sensor(Total dissolved solids)                   Arduino IDE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Turbidity sensor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Bread board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Arduino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>
                <a:cs typeface="Calibri"/>
              </a:rPr>
              <a:t>Jumper wires</a:t>
            </a:r>
          </a:p>
        </p:txBody>
      </p:sp>
      <p:pic>
        <p:nvPicPr>
          <p:cNvPr id="4" name="Picture 3" descr="A black wire with a white cord&#10;&#10;Description automatically generated">
            <a:extLst>
              <a:ext uri="{FF2B5EF4-FFF2-40B4-BE49-F238E27FC236}">
                <a16:creationId xmlns:a16="http://schemas.microsoft.com/office/drawing/2014/main" id="{F08BED2A-2880-1A69-F3A5-B52D78C10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30792" y="4746281"/>
            <a:ext cx="2832340" cy="189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5629B-AA6E-E970-B062-8ED0796340CD}"/>
              </a:ext>
            </a:extLst>
          </p:cNvPr>
          <p:cNvSpPr txBox="1"/>
          <p:nvPr/>
        </p:nvSpPr>
        <p:spPr>
          <a:xfrm>
            <a:off x="5103962" y="5906578"/>
            <a:ext cx="2702944" cy="10184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3668D-3860-EBC6-EBFC-1143142AC830}"/>
              </a:ext>
            </a:extLst>
          </p:cNvPr>
          <p:cNvSpPr txBox="1"/>
          <p:nvPr/>
        </p:nvSpPr>
        <p:spPr>
          <a:xfrm>
            <a:off x="4905375" y="4619625"/>
            <a:ext cx="238125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4D14BB-6EF0-25AF-8683-0BF1B1BEB90C}"/>
                  </a:ext>
                </a:extLst>
              </p14:cNvPr>
              <p14:cNvContentPartPr/>
              <p14:nvPr/>
            </p14:nvContentPartPr>
            <p14:xfrm>
              <a:off x="8696738" y="5897217"/>
              <a:ext cx="16565" cy="1656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4D14BB-6EF0-25AF-8683-0BF1B1BEB9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8488" y="5068967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7F0F76B-2C5A-0851-8719-FECBBD714DCB}"/>
                  </a:ext>
                </a:extLst>
              </p14:cNvPr>
              <p14:cNvContentPartPr/>
              <p14:nvPr/>
            </p14:nvContentPartPr>
            <p14:xfrm>
              <a:off x="9375912" y="5830956"/>
              <a:ext cx="16565" cy="1656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7F0F76B-2C5A-0851-8719-FECBBD714D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7662" y="5002706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B2C82B-CD0C-C48B-0E83-B5C01D607A93}"/>
                  </a:ext>
                </a:extLst>
              </p14:cNvPr>
              <p14:cNvContentPartPr/>
              <p14:nvPr/>
            </p14:nvContentPartPr>
            <p14:xfrm>
              <a:off x="9375912" y="5830956"/>
              <a:ext cx="16565" cy="1656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B2C82B-CD0C-C48B-0E83-B5C01D607A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7662" y="5002706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A9F68D0-113A-E041-4EF9-C6E1912A2C98}"/>
                  </a:ext>
                </a:extLst>
              </p14:cNvPr>
              <p14:cNvContentPartPr/>
              <p14:nvPr/>
            </p14:nvContentPartPr>
            <p14:xfrm>
              <a:off x="9375912" y="5830956"/>
              <a:ext cx="16565" cy="1656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A9F68D0-113A-E041-4EF9-C6E1912A2C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7662" y="5002706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42D0E5-8918-859F-D280-7D4088C2F332}"/>
                  </a:ext>
                </a:extLst>
              </p14:cNvPr>
              <p14:cNvContentPartPr/>
              <p14:nvPr/>
            </p14:nvContentPartPr>
            <p14:xfrm>
              <a:off x="9375912" y="5830956"/>
              <a:ext cx="16565" cy="1656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42D0E5-8918-859F-D280-7D4088C2F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7662" y="5002706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DFD9174-7B2D-46B7-53EB-111181FAA65E}"/>
                  </a:ext>
                </a:extLst>
              </p14:cNvPr>
              <p14:cNvContentPartPr/>
              <p14:nvPr/>
            </p14:nvContentPartPr>
            <p14:xfrm>
              <a:off x="9756912" y="5350564"/>
              <a:ext cx="16565" cy="1656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DFD9174-7B2D-46B7-53EB-111181FAA6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8662" y="4522314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EF903F-C206-C66E-975F-E38332A48257}"/>
                  </a:ext>
                </a:extLst>
              </p14:cNvPr>
              <p14:cNvContentPartPr/>
              <p14:nvPr/>
            </p14:nvContentPartPr>
            <p14:xfrm>
              <a:off x="9458738" y="5532782"/>
              <a:ext cx="16565" cy="16565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EF903F-C206-C66E-975F-E38332A482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0488" y="4704532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0ABD419-C313-874C-CCCF-081DE5B664DC}"/>
                  </a:ext>
                </a:extLst>
              </p14:cNvPr>
              <p14:cNvContentPartPr/>
              <p14:nvPr/>
            </p14:nvContentPartPr>
            <p14:xfrm>
              <a:off x="9458738" y="5532782"/>
              <a:ext cx="16565" cy="16565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0ABD419-C313-874C-CCCF-081DE5B664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0488" y="4704532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1FA87C6-0A5C-002E-0BD0-35EE4401A4D5}"/>
                  </a:ext>
                </a:extLst>
              </p14:cNvPr>
              <p14:cNvContentPartPr/>
              <p14:nvPr/>
            </p14:nvContentPartPr>
            <p14:xfrm>
              <a:off x="9591260" y="4870173"/>
              <a:ext cx="16565" cy="16565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1FA87C6-0A5C-002E-0BD0-35EE4401A4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3010" y="4041923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01AEA23-6F81-C4EF-3B3F-B4CB03C4A635}"/>
                  </a:ext>
                </a:extLst>
              </p14:cNvPr>
              <p14:cNvContentPartPr/>
              <p14:nvPr/>
            </p14:nvContentPartPr>
            <p14:xfrm>
              <a:off x="9591260" y="4870173"/>
              <a:ext cx="16565" cy="16565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01AEA23-6F81-C4EF-3B3F-B4CB03C4A6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3010" y="4041923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F29DE9D-226D-F915-3023-90A87371D8A3}"/>
                  </a:ext>
                </a:extLst>
              </p14:cNvPr>
              <p14:cNvContentPartPr/>
              <p14:nvPr/>
            </p14:nvContentPartPr>
            <p14:xfrm>
              <a:off x="9591260" y="4870173"/>
              <a:ext cx="16565" cy="1656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F29DE9D-226D-F915-3023-90A87371D8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63010" y="4041923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9C226AA-2BCB-CC71-F52C-51FD8F477F6D}"/>
                  </a:ext>
                </a:extLst>
              </p14:cNvPr>
              <p14:cNvContentPartPr/>
              <p14:nvPr/>
            </p14:nvContentPartPr>
            <p14:xfrm>
              <a:off x="9524999" y="5284303"/>
              <a:ext cx="16565" cy="1656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9C226AA-2BCB-CC71-F52C-51FD8F477F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6749" y="4456053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AFE587-73F0-B218-C9D7-06655BB3B773}"/>
                  </a:ext>
                </a:extLst>
              </p14:cNvPr>
              <p14:cNvContentPartPr/>
              <p14:nvPr/>
            </p14:nvContentPartPr>
            <p14:xfrm>
              <a:off x="9955695" y="4157869"/>
              <a:ext cx="16565" cy="16565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AFE587-73F0-B218-C9D7-06655BB3B7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7445" y="3329619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BE7575B-2EF5-555F-96C9-5039304F1ECE}"/>
                  </a:ext>
                </a:extLst>
              </p14:cNvPr>
              <p14:cNvContentPartPr/>
              <p14:nvPr/>
            </p14:nvContentPartPr>
            <p14:xfrm>
              <a:off x="9955695" y="4157869"/>
              <a:ext cx="16565" cy="16565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BE7575B-2EF5-555F-96C9-5039304F1E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7445" y="3329619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BE16974-6B2A-0266-8317-558627F9E626}"/>
                  </a:ext>
                </a:extLst>
              </p14:cNvPr>
              <p14:cNvContentPartPr/>
              <p14:nvPr/>
            </p14:nvContentPartPr>
            <p14:xfrm>
              <a:off x="9955695" y="4151307"/>
              <a:ext cx="16565" cy="16565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BE16974-6B2A-0266-8317-558627F9E6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27445" y="4107715"/>
                <a:ext cx="1656500" cy="102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9F5B344-3A57-017F-83D8-62C56BDB325D}"/>
                  </a:ext>
                </a:extLst>
              </p14:cNvPr>
              <p14:cNvContentPartPr/>
              <p14:nvPr/>
            </p14:nvContentPartPr>
            <p14:xfrm>
              <a:off x="10204173" y="4389782"/>
              <a:ext cx="16565" cy="16565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9F5B344-3A57-017F-83D8-62C56BDB32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5923" y="3561532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649DC7-1CC1-6EE8-1C67-04FE02B77EF0}"/>
                  </a:ext>
                </a:extLst>
              </p14:cNvPr>
              <p14:cNvContentPartPr/>
              <p14:nvPr/>
            </p14:nvContentPartPr>
            <p14:xfrm>
              <a:off x="9392477" y="4323521"/>
              <a:ext cx="16565" cy="1656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649DC7-1CC1-6EE8-1C67-04FE02B77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4227" y="3495271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14FC8F5-04F5-15CF-37A8-33C8D137A3CC}"/>
                  </a:ext>
                </a:extLst>
              </p14:cNvPr>
              <p14:cNvContentPartPr/>
              <p14:nvPr/>
            </p14:nvContentPartPr>
            <p14:xfrm>
              <a:off x="9458738" y="4588564"/>
              <a:ext cx="16565" cy="16565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14FC8F5-04F5-15CF-37A8-33C8D137A3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0488" y="3760314"/>
                <a:ext cx="1656500" cy="1656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close-up of a sensor&#10;&#10;Description automatically generated">
            <a:extLst>
              <a:ext uri="{FF2B5EF4-FFF2-40B4-BE49-F238E27FC236}">
                <a16:creationId xmlns:a16="http://schemas.microsoft.com/office/drawing/2014/main" id="{AB92778D-8009-BAB9-44E6-24D6DBE76D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6046" y="2780581"/>
            <a:ext cx="2946513" cy="2907102"/>
          </a:xfrm>
          <a:prstGeom prst="rect">
            <a:avLst/>
          </a:prstGeom>
        </p:spPr>
      </p:pic>
      <p:pic>
        <p:nvPicPr>
          <p:cNvPr id="7" name="Picture 6" descr="A blue circuit board with black text&#10;&#10;Description automatically generated">
            <a:extLst>
              <a:ext uri="{FF2B5EF4-FFF2-40B4-BE49-F238E27FC236}">
                <a16:creationId xmlns:a16="http://schemas.microsoft.com/office/drawing/2014/main" id="{A0C310EA-92E2-8763-F09A-1BB347AA21C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277712" y="4598598"/>
            <a:ext cx="2981858" cy="226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3108B-466F-08FD-1944-8DEE0B60D622}"/>
              </a:ext>
            </a:extLst>
          </p:cNvPr>
          <p:cNvSpPr txBox="1"/>
          <p:nvPr/>
        </p:nvSpPr>
        <p:spPr>
          <a:xfrm>
            <a:off x="2017713" y="6515100"/>
            <a:ext cx="815657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42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94EF9-E21C-D768-04D3-79192039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mbria"/>
                <a:ea typeface="Cambria"/>
                <a:cs typeface="Calibri Light"/>
              </a:rPr>
              <a:t>TDS SENSOR: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7F55-E548-C73A-9520-590FB880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385341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sz="1900" dirty="0">
                <a:latin typeface="Cambria"/>
                <a:ea typeface="Cambria"/>
                <a:cs typeface="Calibri"/>
              </a:rPr>
              <a:t>TDS Total Dissolved Solids </a:t>
            </a:r>
            <a:r>
              <a:rPr lang="en-US" sz="1900" dirty="0">
                <a:latin typeface="Cambria"/>
                <a:ea typeface="+mn-lt"/>
                <a:cs typeface="+mn-lt"/>
              </a:rPr>
              <a:t>meter measures the number of total dissolved solids like salts, minerals, and metals in the water.</a:t>
            </a:r>
            <a:endParaRPr lang="en-US" sz="19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900" b="1" i="1" dirty="0">
                <a:latin typeface="Cambria"/>
                <a:ea typeface="Cambria"/>
                <a:cs typeface="Calibri"/>
              </a:rPr>
              <a:t>PRINCIPLE:</a:t>
            </a:r>
          </a:p>
          <a:p>
            <a:pPr marL="0" indent="0">
              <a:buNone/>
            </a:pPr>
            <a:r>
              <a:rPr lang="en-US" sz="1900" dirty="0">
                <a:latin typeface="Cambria"/>
                <a:ea typeface="+mn-lt"/>
                <a:cs typeface="+mn-lt"/>
              </a:rPr>
              <a:t>        </a:t>
            </a:r>
            <a:r>
              <a:rPr lang="en-US" sz="1900" dirty="0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 As the number of dissolved solids in the water increases, the conductivity of the water increases, and that allow us to calculate the total dissolved solids in </a:t>
            </a:r>
            <a:r>
              <a:rPr lang="en-US" sz="1900" dirty="0">
                <a:solidFill>
                  <a:srgbClr val="FF0000"/>
                </a:solidFill>
                <a:latin typeface="Cambria"/>
                <a:ea typeface="+mn-lt"/>
                <a:cs typeface="+mn-lt"/>
              </a:rPr>
              <a:t>ppm (mg/L)</a:t>
            </a:r>
          </a:p>
          <a:p>
            <a:pPr marL="0" indent="0">
              <a:buNone/>
            </a:pPr>
            <a:r>
              <a:rPr lang="en-US" sz="1900" dirty="0">
                <a:latin typeface="Cambria"/>
                <a:ea typeface="+mn-lt"/>
                <a:cs typeface="+mn-lt"/>
              </a:rPr>
              <a:t>    So the higher the TDS value, the more soluble solids are dissolved in water, and the less clean the water is.</a:t>
            </a:r>
          </a:p>
          <a:p>
            <a:pPr marL="0" indent="0">
              <a:buNone/>
            </a:pPr>
            <a:endParaRPr lang="en-US" sz="1900">
              <a:latin typeface="Cambria"/>
              <a:ea typeface="Cambria"/>
              <a:cs typeface="Calibri"/>
            </a:endParaRPr>
          </a:p>
        </p:txBody>
      </p:sp>
      <p:pic>
        <p:nvPicPr>
          <p:cNvPr id="8" name="Picture 7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6FA0BA9A-6F9F-4F04-EBC1-DF7DB7FC0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58581" y="195333"/>
            <a:ext cx="4254489" cy="210802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9750BA-B296-CF47-C6F1-A27E5E9EF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96648"/>
              </p:ext>
            </p:extLst>
          </p:nvPr>
        </p:nvGraphicFramePr>
        <p:xfrm>
          <a:off x="6584830" y="2501660"/>
          <a:ext cx="4659756" cy="3655997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333942">
                  <a:extLst>
                    <a:ext uri="{9D8B030D-6E8A-4147-A177-3AD203B41FA5}">
                      <a16:colId xmlns:a16="http://schemas.microsoft.com/office/drawing/2014/main" val="2823903758"/>
                    </a:ext>
                  </a:extLst>
                </a:gridCol>
                <a:gridCol w="3325814">
                  <a:extLst>
                    <a:ext uri="{9D8B030D-6E8A-4147-A177-3AD203B41FA5}">
                      <a16:colId xmlns:a16="http://schemas.microsoft.com/office/drawing/2014/main" val="1414291942"/>
                    </a:ext>
                  </a:extLst>
                </a:gridCol>
              </a:tblGrid>
              <a:tr h="609333">
                <a:tc>
                  <a:txBody>
                    <a:bodyPr/>
                    <a:lstStyle/>
                    <a:p>
                      <a:r>
                        <a:rPr lang="en-US" sz="1700" b="0" cap="none" spc="0" dirty="0">
                          <a:solidFill>
                            <a:schemeClr val="bg1"/>
                          </a:solidFill>
                        </a:rPr>
                        <a:t>RANGE</a:t>
                      </a:r>
                    </a:p>
                  </a:txBody>
                  <a:tcPr marL="151966" marR="116896" marT="116896" marB="1168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51966" marR="116896" marT="116896" marB="11689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784815"/>
                  </a:ext>
                </a:extLst>
              </a:tr>
              <a:tr h="913999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0-150</a:t>
                      </a:r>
                    </a:p>
                  </a:txBody>
                  <a:tcPr marL="151966" marR="116896" marT="116896" marB="116896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Excellent(distilled/Highly purified)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59456"/>
                  </a:ext>
                </a:extLst>
              </a:tr>
              <a:tr h="609333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150-400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Good for drinking purposes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198373"/>
                  </a:ext>
                </a:extLst>
              </a:tr>
              <a:tr h="609333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400-800</a:t>
                      </a:r>
                    </a:p>
                  </a:txBody>
                  <a:tcPr marL="151966" marR="116896" marT="116896" marB="116896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Mildly polluted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96076"/>
                  </a:ext>
                </a:extLst>
              </a:tr>
              <a:tr h="9139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Above 800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cap="none" spc="0" dirty="0">
                          <a:solidFill>
                            <a:schemeClr val="bg1"/>
                          </a:solidFill>
                        </a:rPr>
                        <a:t>toxic</a:t>
                      </a:r>
                    </a:p>
                  </a:txBody>
                  <a:tcPr marL="151966" marR="116896" marT="116896" marB="11689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8636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8317B0-CFD1-114A-3F94-471EEE8CF190}"/>
              </a:ext>
            </a:extLst>
          </p:cNvPr>
          <p:cNvSpPr txBox="1"/>
          <p:nvPr/>
        </p:nvSpPr>
        <p:spPr>
          <a:xfrm>
            <a:off x="9737482" y="6870700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59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2058839"/>
            <a:ext cx="5410198" cy="4799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59A8FF-81E8-CDBC-F95D-C6EED3E0C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7A40B-DD6D-CA98-A8BB-FC038680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466995"/>
            <a:ext cx="10453450" cy="135081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mbria"/>
                <a:ea typeface="Cambria"/>
                <a:cs typeface="Calibri Light"/>
              </a:rPr>
              <a:t>TURBIDITY SENSOR</a:t>
            </a:r>
            <a:endParaRPr lang="en-US" sz="4000" b="1" dirty="0">
              <a:solidFill>
                <a:srgbClr val="FF0000"/>
              </a:solidFill>
              <a:latin typeface="Cambria"/>
              <a:ea typeface="Camb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2227-5E13-503A-33A0-418FD217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50" y="1930961"/>
            <a:ext cx="6354989" cy="5367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ea typeface="+mn-lt"/>
                <a:cs typeface="+mn-lt"/>
              </a:rPr>
              <a:t>It detects water quality by measuring the levels of turbidity, or the </a:t>
            </a:r>
            <a:r>
              <a:rPr lang="en-US" sz="2400" b="1" dirty="0">
                <a:ea typeface="+mn-lt"/>
                <a:cs typeface="+mn-lt"/>
              </a:rPr>
              <a:t>opaqueness.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b="1" i="1" dirty="0">
                <a:latin typeface="Cambria"/>
                <a:ea typeface="Cambria"/>
                <a:cs typeface="Calibri" panose="020F0502020204030204"/>
              </a:rPr>
              <a:t>PRINCIPLE: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When light passes through a certain amount of water, the amount of light penetration depends on the amount of dirt in the water.</a:t>
            </a:r>
            <a:endParaRPr lang="en-US" sz="2400" b="1" i="1">
              <a:solidFill>
                <a:schemeClr val="accent1"/>
              </a:solidFill>
              <a:latin typeface="Cambria"/>
              <a:ea typeface="Cambria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 dirty="0">
                <a:ea typeface="+mn-lt"/>
                <a:cs typeface="+mn-lt"/>
              </a:rPr>
              <a:t> As the amount of dirt increases, the light that penetrates the water sample decreases, and the turbidity sensor measures the amount of light transmitted to calculate the turbidity of the  water.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700">
              <a:latin typeface="Calibri"/>
              <a:ea typeface="Cambria"/>
              <a:cs typeface="Calibri" panose="020F050202020403020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3A931E-76D9-6547-12DA-E3B7495A1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23412"/>
              </p:ext>
            </p:extLst>
          </p:nvPr>
        </p:nvGraphicFramePr>
        <p:xfrm>
          <a:off x="7453744" y="3036304"/>
          <a:ext cx="4090557" cy="30702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1060">
                  <a:extLst>
                    <a:ext uri="{9D8B030D-6E8A-4147-A177-3AD203B41FA5}">
                      <a16:colId xmlns:a16="http://schemas.microsoft.com/office/drawing/2014/main" val="1488293238"/>
                    </a:ext>
                  </a:extLst>
                </a:gridCol>
                <a:gridCol w="2159497">
                  <a:extLst>
                    <a:ext uri="{9D8B030D-6E8A-4147-A177-3AD203B41FA5}">
                      <a16:colId xmlns:a16="http://schemas.microsoft.com/office/drawing/2014/main" val="3985038853"/>
                    </a:ext>
                  </a:extLst>
                </a:gridCol>
              </a:tblGrid>
              <a:tr h="482461">
                <a:tc>
                  <a:txBody>
                    <a:bodyPr/>
                    <a:lstStyle/>
                    <a:p>
                      <a:r>
                        <a:rPr lang="en-US" sz="2200"/>
                        <a:t>Range(volts)</a:t>
                      </a:r>
                    </a:p>
                  </a:txBody>
                  <a:tcPr marL="109650" marR="109650" marT="54825" marB="54825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9650" marR="109650" marT="54825" marB="54825"/>
                </a:tc>
                <a:extLst>
                  <a:ext uri="{0D108BD9-81ED-4DB2-BD59-A6C34878D82A}">
                    <a16:rowId xmlns:a16="http://schemas.microsoft.com/office/drawing/2014/main" val="2507144355"/>
                  </a:ext>
                </a:extLst>
              </a:tr>
              <a:tr h="482461">
                <a:tc>
                  <a:txBody>
                    <a:bodyPr/>
                    <a:lstStyle/>
                    <a:p>
                      <a:r>
                        <a:rPr lang="en-US" sz="2200"/>
                        <a:t>4-4.5</a:t>
                      </a:r>
                    </a:p>
                  </a:txBody>
                  <a:tcPr marL="109650" marR="109650" marT="54825" marB="5482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Clean water</a:t>
                      </a:r>
                    </a:p>
                  </a:txBody>
                  <a:tcPr marL="109650" marR="109650" marT="54825" marB="54825"/>
                </a:tc>
                <a:extLst>
                  <a:ext uri="{0D108BD9-81ED-4DB2-BD59-A6C34878D82A}">
                    <a16:rowId xmlns:a16="http://schemas.microsoft.com/office/drawing/2014/main" val="1787058953"/>
                  </a:ext>
                </a:extLst>
              </a:tr>
              <a:tr h="1140361">
                <a:tc>
                  <a:txBody>
                    <a:bodyPr/>
                    <a:lstStyle/>
                    <a:p>
                      <a:r>
                        <a:rPr lang="en-US" sz="2200"/>
                        <a:t>3-4</a:t>
                      </a:r>
                    </a:p>
                  </a:txBody>
                  <a:tcPr marL="109650" marR="109650" marT="54825" marB="5482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Good (partially contains impurities)</a:t>
                      </a:r>
                    </a:p>
                  </a:txBody>
                  <a:tcPr marL="109650" marR="109650" marT="54825" marB="54825"/>
                </a:tc>
                <a:extLst>
                  <a:ext uri="{0D108BD9-81ED-4DB2-BD59-A6C34878D82A}">
                    <a16:rowId xmlns:a16="http://schemas.microsoft.com/office/drawing/2014/main" val="1207975302"/>
                  </a:ext>
                </a:extLst>
              </a:tr>
              <a:tr h="482461">
                <a:tc>
                  <a:txBody>
                    <a:bodyPr/>
                    <a:lstStyle/>
                    <a:p>
                      <a:r>
                        <a:rPr lang="en-US" sz="2200"/>
                        <a:t>1-3</a:t>
                      </a:r>
                    </a:p>
                  </a:txBody>
                  <a:tcPr marL="109650" marR="109650" marT="54825" marB="5482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Mildly polluted</a:t>
                      </a:r>
                    </a:p>
                  </a:txBody>
                  <a:tcPr marL="109650" marR="109650" marT="54825" marB="54825"/>
                </a:tc>
                <a:extLst>
                  <a:ext uri="{0D108BD9-81ED-4DB2-BD59-A6C34878D82A}">
                    <a16:rowId xmlns:a16="http://schemas.microsoft.com/office/drawing/2014/main" val="3881653396"/>
                  </a:ext>
                </a:extLst>
              </a:tr>
              <a:tr h="4824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0-1</a:t>
                      </a:r>
                    </a:p>
                  </a:txBody>
                  <a:tcPr marL="109650" marR="109650" marT="54825" marB="5482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toxic</a:t>
                      </a:r>
                    </a:p>
                  </a:txBody>
                  <a:tcPr marL="109650" marR="109650" marT="54825" marB="54825"/>
                </a:tc>
                <a:extLst>
                  <a:ext uri="{0D108BD9-81ED-4DB2-BD59-A6C34878D82A}">
                    <a16:rowId xmlns:a16="http://schemas.microsoft.com/office/drawing/2014/main" val="3957728937"/>
                  </a:ext>
                </a:extLst>
              </a:tr>
            </a:tbl>
          </a:graphicData>
        </a:graphic>
      </p:graphicFrame>
      <p:pic>
        <p:nvPicPr>
          <p:cNvPr id="6" name="Picture 5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CE4FBB23-5F6B-6227-B32C-A687A4E2E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86" r="-225" b="12222"/>
          <a:stretch/>
        </p:blipFill>
        <p:spPr>
          <a:xfrm>
            <a:off x="8028315" y="413948"/>
            <a:ext cx="4013863" cy="239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279E2-7D2A-B701-2276-C3827A2EF41E}"/>
              </a:ext>
            </a:extLst>
          </p:cNvPr>
          <p:cNvSpPr txBox="1"/>
          <p:nvPr/>
        </p:nvSpPr>
        <p:spPr>
          <a:xfrm>
            <a:off x="2895600" y="5365750"/>
            <a:ext cx="64008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83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A163B-B74B-2603-C032-30B9AEF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rgbClr val="FF0000"/>
                </a:solidFill>
                <a:latin typeface="Cambria"/>
                <a:ea typeface="Cambria"/>
                <a:cs typeface="Calibri Light"/>
              </a:rPr>
              <a:t>INTERFACING TDS AND TURBIDITY WITH ARDUINO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5217-0B07-C155-EA7D-3F8B3C613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43" y="2700371"/>
            <a:ext cx="4473626" cy="40251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ea typeface="+mn-lt"/>
                <a:cs typeface="+mn-lt"/>
              </a:rPr>
              <a:t>For TDS sensor:</a:t>
            </a:r>
            <a:endParaRPr lang="en-US" sz="2000" b="1" u="sng"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Connect VCC to 5V on Arduino.</a:t>
            </a:r>
            <a:endParaRPr lang="en-US" sz="1800"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Connect GND to GND on Arduino.</a:t>
            </a:r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Connect the analog output to an analog pin on Arduino.</a:t>
            </a:r>
            <a:endParaRPr lang="en-US" sz="1800" dirty="0">
              <a:cs typeface="Calibri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u="sng" dirty="0">
                <a:ea typeface="+mn-lt"/>
                <a:cs typeface="+mn-lt"/>
              </a:rPr>
              <a:t>For Turbidity sensor:</a:t>
            </a:r>
            <a:endParaRPr lang="en-US" sz="1800" b="1" u="sng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Connect VCC to 5V on Arduino.</a:t>
            </a:r>
            <a:endParaRPr lang="en-US" sz="1800"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Connect GND to GND on Arduino.</a:t>
            </a:r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Connect the signal or analog output to another analog pin on Arduino</a:t>
            </a:r>
            <a:endParaRPr lang="en-US" sz="1800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034B0E5F-9CD8-AB24-913E-A81DA584A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032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F6A39-42E1-4FA7-5B33-48181EEE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cs typeface="Calibri Light"/>
              </a:rPr>
              <a:t>OVERVIEW OF MODULE &amp; RESULTS: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BF1304-1E52-09D4-27F1-4F3F376CD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7644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5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E9C4-D350-9F32-B20C-8E809946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78" y="176203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  <a:cs typeface="Calibri Light"/>
              </a:rPr>
              <a:t>TARGETS OF THE PROJECT</a:t>
            </a:r>
            <a:r>
              <a:rPr lang="en-US" b="1" dirty="0">
                <a:solidFill>
                  <a:srgbClr val="FF0000"/>
                </a:solidFill>
                <a:cs typeface="Calibri Light"/>
              </a:rPr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C449-6CE0-79D5-706F-7CFA9413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14" y="2001795"/>
            <a:ext cx="10649704" cy="4767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Water bodies pollution Monitoring</a:t>
            </a:r>
          </a:p>
          <a:p>
            <a:r>
              <a:rPr lang="en-US" dirty="0">
                <a:cs typeface="Calibri"/>
              </a:rPr>
              <a:t>Fish farm monitoring</a:t>
            </a:r>
          </a:p>
          <a:p>
            <a:r>
              <a:rPr lang="en-US" dirty="0">
                <a:cs typeface="Calibri"/>
              </a:rPr>
              <a:t>Cost Efficiency</a:t>
            </a:r>
          </a:p>
          <a:p>
            <a:r>
              <a:rPr lang="en-US" dirty="0">
                <a:cs typeface="Calibri"/>
              </a:rPr>
              <a:t>Raises public awareness by sharing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real-time data on water quality.</a:t>
            </a:r>
          </a:p>
          <a:p>
            <a:r>
              <a:rPr lang="en-US" dirty="0">
                <a:cs typeface="Calibri"/>
              </a:rPr>
              <a:t>Early Detection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A5CCBDF-4EC2-04D6-33A2-7A85477A7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34328"/>
              </p:ext>
            </p:extLst>
          </p:nvPr>
        </p:nvGraphicFramePr>
        <p:xfrm>
          <a:off x="6787978" y="2001795"/>
          <a:ext cx="4965612" cy="22560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2806">
                  <a:extLst>
                    <a:ext uri="{9D8B030D-6E8A-4147-A177-3AD203B41FA5}">
                      <a16:colId xmlns:a16="http://schemas.microsoft.com/office/drawing/2014/main" val="1180633913"/>
                    </a:ext>
                  </a:extLst>
                </a:gridCol>
                <a:gridCol w="2482806">
                  <a:extLst>
                    <a:ext uri="{9D8B030D-6E8A-4147-A177-3AD203B41FA5}">
                      <a16:colId xmlns:a16="http://schemas.microsoft.com/office/drawing/2014/main" val="665662758"/>
                    </a:ext>
                  </a:extLst>
                </a:gridCol>
              </a:tblGrid>
              <a:tr h="427214">
                <a:tc>
                  <a:txBody>
                    <a:bodyPr/>
                    <a:lstStyle/>
                    <a:p>
                      <a:r>
                        <a:rPr lang="en-US" dirty="0"/>
                        <a:t>             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887200"/>
                  </a:ext>
                </a:extLst>
              </a:tr>
              <a:tr h="351162">
                <a:tc>
                  <a:txBody>
                    <a:bodyPr/>
                    <a:lstStyle/>
                    <a:p>
                      <a:r>
                        <a:rPr lang="en-US" dirty="0"/>
                        <a:t>TDS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67954"/>
                  </a:ext>
                </a:extLst>
              </a:tr>
              <a:tr h="351162">
                <a:tc>
                  <a:txBody>
                    <a:bodyPr/>
                    <a:lstStyle/>
                    <a:p>
                      <a:r>
                        <a:rPr lang="en-US" dirty="0"/>
                        <a:t>TURBIDITY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53971"/>
                  </a:ext>
                </a:extLst>
              </a:tr>
              <a:tr h="351162">
                <a:tc>
                  <a:txBody>
                    <a:bodyPr/>
                    <a:lstStyle/>
                    <a:p>
                      <a:r>
                        <a:rPr lang="en-US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22516"/>
                  </a:ext>
                </a:extLst>
              </a:tr>
              <a:tr h="351162">
                <a:tc>
                  <a:txBody>
                    <a:bodyPr/>
                    <a:lstStyle/>
                    <a:p>
                      <a:r>
                        <a:rPr lang="en-US" dirty="0"/>
                        <a:t>JUMPER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00460"/>
                  </a:ext>
                </a:extLst>
              </a:tr>
              <a:tr h="351162">
                <a:tc>
                  <a:txBody>
                    <a:bodyPr/>
                    <a:lstStyle/>
                    <a:p>
                      <a:r>
                        <a:rPr lang="en-US" dirty="0"/>
                        <a:t>BREAD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1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94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4E91F-58A4-72F5-CE55-40A3B585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  <a:cs typeface="Calibri Light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DC05-75B3-B541-36D1-EC73AE8B7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54" y="1365550"/>
            <a:ext cx="6127363" cy="53577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This project helps the government in many ways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2000" b="1" i="1" dirty="0">
                <a:cs typeface="Calibri" panose="020F0502020204030204"/>
              </a:rPr>
              <a:t>FISH CULTURE</a:t>
            </a: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          Without testing the purity and </a:t>
            </a:r>
            <a:r>
              <a:rPr lang="en-US" sz="2000" dirty="0" err="1">
                <a:cs typeface="Calibri" panose="020F0502020204030204"/>
              </a:rPr>
              <a:t>tds</a:t>
            </a:r>
            <a:r>
              <a:rPr lang="en-US" sz="2000" dirty="0">
                <a:cs typeface="Calibri" panose="020F0502020204030204"/>
              </a:rPr>
              <a:t> levels of water, fish cultivation can become hazardous. The aquatic life cannot sustain and the fish when consumed can cause health hazards.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2000" b="1" i="1" dirty="0">
                <a:cs typeface="Calibri" panose="020F0502020204030204"/>
              </a:rPr>
              <a:t>PURIFICATION:</a:t>
            </a: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     For water purification this data is important. For less polluted water if high purification is done it can make the water </a:t>
            </a:r>
            <a:r>
              <a:rPr lang="en-US" sz="2000" dirty="0" err="1">
                <a:cs typeface="Calibri" panose="020F0502020204030204"/>
              </a:rPr>
              <a:t>loose</a:t>
            </a:r>
            <a:r>
              <a:rPr lang="en-US" sz="2000" dirty="0">
                <a:cs typeface="Calibri" panose="020F0502020204030204"/>
              </a:rPr>
              <a:t> all the minerals.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2000" b="1" i="1" dirty="0">
                <a:cs typeface="Calibri" panose="020F0502020204030204"/>
              </a:rPr>
              <a:t>AGRICULTURE:</a:t>
            </a: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   The minerals and chemicals of water can turn the food produced into poison.so it is important to check the water purity level .</a:t>
            </a: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lass of water being poured into a glass&#10;&#10;Description automatically generated">
            <a:extLst>
              <a:ext uri="{FF2B5EF4-FFF2-40B4-BE49-F238E27FC236}">
                <a16:creationId xmlns:a16="http://schemas.microsoft.com/office/drawing/2014/main" id="{0BD382AE-9129-2715-0FDE-DB9EEED4F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464" r="2" b="5434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oup of round cages in water&#10;&#10;Description automatically generated">
            <a:extLst>
              <a:ext uri="{FF2B5EF4-FFF2-40B4-BE49-F238E27FC236}">
                <a16:creationId xmlns:a16="http://schemas.microsoft.com/office/drawing/2014/main" id="{BA3DDF8D-9601-7EBF-25EF-EEEB533E5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428" r="13476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7CA72-B705-6210-21D9-36DE9739B931}"/>
              </a:ext>
            </a:extLst>
          </p:cNvPr>
          <p:cNvSpPr txBox="1"/>
          <p:nvPr/>
        </p:nvSpPr>
        <p:spPr>
          <a:xfrm>
            <a:off x="2286000" y="5967413"/>
            <a:ext cx="76200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9987F-773B-B0BF-0355-BB8C20EA5E5B}"/>
              </a:ext>
            </a:extLst>
          </p:cNvPr>
          <p:cNvSpPr txBox="1"/>
          <p:nvPr/>
        </p:nvSpPr>
        <p:spPr>
          <a:xfrm>
            <a:off x="5366888" y="6615741"/>
            <a:ext cx="2910337" cy="216859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12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636</Words>
  <Application>Microsoft Office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Wingdings</vt:lpstr>
      <vt:lpstr>office theme</vt:lpstr>
      <vt:lpstr>WATER POLLUTION MONITOR</vt:lpstr>
      <vt:lpstr>INTRODUCTION</vt:lpstr>
      <vt:lpstr>Requirements:</vt:lpstr>
      <vt:lpstr>TDS SENSOR:</vt:lpstr>
      <vt:lpstr>TURBIDITY SENSOR</vt:lpstr>
      <vt:lpstr>INTERFACING TDS AND TURBIDITY WITH ARDUINO</vt:lpstr>
      <vt:lpstr>OVERVIEW OF MODULE &amp; RESULTS:</vt:lpstr>
      <vt:lpstr>TARGETS OF THE PROJECT:</vt:lpstr>
      <vt:lpstr>CONCLUSION: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Potlapati Ravi Chandra Reddy</cp:lastModifiedBy>
  <cp:revision>435</cp:revision>
  <dcterms:created xsi:type="dcterms:W3CDTF">2023-11-22T08:37:59Z</dcterms:created>
  <dcterms:modified xsi:type="dcterms:W3CDTF">2025-06-02T13:07:00Z</dcterms:modified>
</cp:coreProperties>
</file>